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256" r:id="rId2"/>
    <p:sldId id="257" r:id="rId3"/>
    <p:sldId id="259" r:id="rId4"/>
    <p:sldId id="260" r:id="rId5"/>
    <p:sldId id="261" r:id="rId6"/>
    <p:sldId id="258"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 id="276" r:id="rId22"/>
    <p:sldId id="277" r:id="rId23"/>
    <p:sldId id="282" r:id="rId24"/>
    <p:sldId id="283" r:id="rId25"/>
    <p:sldId id="280" r:id="rId26"/>
    <p:sldId id="284" r:id="rId27"/>
    <p:sldId id="286" r:id="rId28"/>
    <p:sldId id="287" r:id="rId29"/>
    <p:sldId id="288" r:id="rId30"/>
    <p:sldId id="285" r:id="rId31"/>
    <p:sldId id="289" r:id="rId32"/>
    <p:sldId id="291" r:id="rId33"/>
    <p:sldId id="292" r:id="rId34"/>
    <p:sldId id="290" r:id="rId35"/>
    <p:sldId id="281" r:id="rId36"/>
    <p:sldId id="278" r:id="rId37"/>
    <p:sldId id="279" r:id="rId38"/>
    <p:sldId id="293" r:id="rId39"/>
    <p:sldId id="295" r:id="rId40"/>
    <p:sldId id="294" r:id="rId41"/>
    <p:sldId id="296" r:id="rId42"/>
    <p:sldId id="297" r:id="rId43"/>
    <p:sldId id="298" r:id="rId44"/>
    <p:sldId id="299" r:id="rId45"/>
    <p:sldId id="300" r:id="rId46"/>
    <p:sldId id="301" r:id="rId47"/>
    <p:sldId id="302" r:id="rId4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0819"/>
    <a:srgbClr val="0012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87" autoAdjust="0"/>
    <p:restoredTop sz="93648" autoAdjust="0"/>
  </p:normalViewPr>
  <p:slideViewPr>
    <p:cSldViewPr>
      <p:cViewPr varScale="1">
        <p:scale>
          <a:sx n="64" d="100"/>
          <a:sy n="64" d="100"/>
        </p:scale>
        <p:origin x="1268" y="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 Id="rId5" Type="http://schemas.openxmlformats.org/officeDocument/2006/relationships/image" Target="../media/image37.wmf"/><Relationship Id="rId4" Type="http://schemas.openxmlformats.org/officeDocument/2006/relationships/image" Target="../media/image36.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 Id="rId4" Type="http://schemas.openxmlformats.org/officeDocument/2006/relationships/image" Target="../media/image44.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6861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F193BD94-E871-49AA-9D83-758A89722B69}" type="datetimeFigureOut">
              <a:rPr lang="en-US" altLang="en-US"/>
              <a:pPr/>
              <a:t>9/5/2017</a:t>
            </a:fld>
            <a:endParaRPr lang="en-US" altLang="en-US"/>
          </a:p>
        </p:txBody>
      </p:sp>
      <p:sp>
        <p:nvSpPr>
          <p:cNvPr id="6861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6861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E97E7C6-AE42-4752-93CA-235C13A79157}"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6758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4740CA3A-558B-44F6-AEFF-D5392BCC6064}" type="datetimeFigureOut">
              <a:rPr lang="en-US" altLang="en-US"/>
              <a:pPr/>
              <a:t>9/5/2017</a:t>
            </a:fld>
            <a:endParaRPr lang="en-US" altLang="en-US"/>
          </a:p>
        </p:txBody>
      </p:sp>
      <p:sp>
        <p:nvSpPr>
          <p:cNvPr id="6758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0476F73-C7D9-4076-A733-B67C7F53741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anose="020F0502020204030204" pitchFamily="34" charset="0"/>
        <a:ea typeface="+mn-ea"/>
        <a:cs typeface="+mn-cs"/>
      </a:defRPr>
    </a:lvl1pPr>
    <a:lvl2pPr marL="457200" algn="l" rtl="0" fontAlgn="base">
      <a:spcBef>
        <a:spcPct val="30000"/>
      </a:spcBef>
      <a:spcAft>
        <a:spcPct val="0"/>
      </a:spcAft>
      <a:defRPr sz="1200" kern="1200">
        <a:solidFill>
          <a:schemeClr val="tx1"/>
        </a:solidFill>
        <a:latin typeface="Calibri" panose="020F0502020204030204" pitchFamily="34" charset="0"/>
        <a:ea typeface="+mn-ea"/>
        <a:cs typeface="+mn-cs"/>
      </a:defRPr>
    </a:lvl2pPr>
    <a:lvl3pPr marL="914400" algn="l" rtl="0" fontAlgn="base">
      <a:spcBef>
        <a:spcPct val="30000"/>
      </a:spcBef>
      <a:spcAft>
        <a:spcPct val="0"/>
      </a:spcAft>
      <a:defRPr sz="1200" kern="1200">
        <a:solidFill>
          <a:schemeClr val="tx1"/>
        </a:solidFill>
        <a:latin typeface="Calibri" panose="020F0502020204030204" pitchFamily="34" charset="0"/>
        <a:ea typeface="+mn-ea"/>
        <a:cs typeface="+mn-cs"/>
      </a:defRPr>
    </a:lvl3pPr>
    <a:lvl4pPr marL="1371600" algn="l" rtl="0" fontAlgn="base">
      <a:spcBef>
        <a:spcPct val="30000"/>
      </a:spcBef>
      <a:spcAft>
        <a:spcPct val="0"/>
      </a:spcAft>
      <a:defRPr sz="1200" kern="1200">
        <a:solidFill>
          <a:schemeClr val="tx1"/>
        </a:solidFill>
        <a:latin typeface="Calibri" panose="020F0502020204030204" pitchFamily="34" charset="0"/>
        <a:ea typeface="+mn-ea"/>
        <a:cs typeface="+mn-cs"/>
      </a:defRPr>
    </a:lvl4pPr>
    <a:lvl5pPr marL="1828800" algn="l" rtl="0" fontAlgn="base">
      <a:spcBef>
        <a:spcPct val="30000"/>
      </a:spcBef>
      <a:spcAft>
        <a:spcPct val="0"/>
      </a:spcAft>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Ro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Ro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Ro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Ro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Ro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Ro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Ro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Ro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Ro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Ro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Ro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Ro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Ro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Ro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Ro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Ro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Ro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Ro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Ro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Ro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Ro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Ro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Ro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Ro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Ro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Ro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Ro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Ro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Ro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Ro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Ro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Ro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Ro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Ro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Ro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Ro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Ro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Ro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Ro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Ro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Ro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Ro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Ro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Ro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Ro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Ro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Ro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accent1">
                    <a:lumMod val="75000"/>
                  </a:schemeClr>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solidFill>
                  <a:schemeClr val="accent5">
                    <a:lumMod val="50000"/>
                  </a:schemeClr>
                </a:solidFill>
              </a:defRPr>
            </a:lvl1pPr>
          </a:lstStyle>
          <a:p>
            <a:pPr>
              <a:defRPr/>
            </a:pPr>
            <a:fld id="{16FAF535-0C4B-465B-AF44-4082326AC38B}" type="datetimeFigureOut">
              <a:rPr lang="en-US"/>
              <a:pPr>
                <a:defRPr/>
              </a:pPr>
              <a:t>9/5/2017</a:t>
            </a:fld>
            <a:endParaRPr lang="en-US"/>
          </a:p>
        </p:txBody>
      </p:sp>
      <p:sp>
        <p:nvSpPr>
          <p:cNvPr id="5" name="Footer Placeholder 4"/>
          <p:cNvSpPr>
            <a:spLocks noGrp="1"/>
          </p:cNvSpPr>
          <p:nvPr>
            <p:ph type="ftr" sz="quarter" idx="11"/>
          </p:nvPr>
        </p:nvSpPr>
        <p:spPr/>
        <p:txBody>
          <a:bodyPr/>
          <a:lstStyle>
            <a:lvl1pPr>
              <a:defRPr>
                <a:solidFill>
                  <a:schemeClr val="accent5">
                    <a:lumMod val="50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215968"/>
                </a:solidFill>
              </a:defRPr>
            </a:lvl1pPr>
          </a:lstStyle>
          <a:p>
            <a:fld id="{E5061493-9747-43B2-A491-E283619FBD45}" type="slidenum">
              <a:rPr lang="en-US" altLang="en-US"/>
              <a:pPr/>
              <a:t>‹#›</a:t>
            </a:fld>
            <a:endParaRPr lang="en-US" altLang="en-US"/>
          </a:p>
        </p:txBody>
      </p:sp>
    </p:spTree>
    <p:extLst>
      <p:ext uri="{BB962C8B-B14F-4D97-AF65-F5344CB8AC3E}">
        <p14:creationId xmlns:p14="http://schemas.microsoft.com/office/powerpoint/2010/main" val="3422591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0804CDF-093E-4F3A-B011-844F807EA919}" type="datetimeFigureOut">
              <a:rPr lang="en-US"/>
              <a:pPr>
                <a:defRPr/>
              </a:pPr>
              <a:t>9/5/2017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D37BDD0-3AD9-4E8F-B046-B68F91C73984}" type="slidenum">
              <a:rPr lang="en-US" altLang="en-US"/>
              <a:pPr/>
              <a:t>‹#›</a:t>
            </a:fld>
            <a:endParaRPr lang="en-US" altLang="en-US"/>
          </a:p>
        </p:txBody>
      </p:sp>
    </p:spTree>
    <p:extLst>
      <p:ext uri="{BB962C8B-B14F-4D97-AF65-F5344CB8AC3E}">
        <p14:creationId xmlns:p14="http://schemas.microsoft.com/office/powerpoint/2010/main" val="737018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51F3C71-6878-44DC-896E-33D2FD5DC561}" type="datetimeFigureOut">
              <a:rPr lang="en-US"/>
              <a:pPr>
                <a:defRPr/>
              </a:pPr>
              <a:t>9/5/2017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22C000B-6949-4316-8A6E-234D352D14D3}" type="slidenum">
              <a:rPr lang="en-US" altLang="en-US"/>
              <a:pPr/>
              <a:t>‹#›</a:t>
            </a:fld>
            <a:endParaRPr lang="en-US" altLang="en-US"/>
          </a:p>
        </p:txBody>
      </p:sp>
    </p:spTree>
    <p:extLst>
      <p:ext uri="{BB962C8B-B14F-4D97-AF65-F5344CB8AC3E}">
        <p14:creationId xmlns:p14="http://schemas.microsoft.com/office/powerpoint/2010/main" val="2129015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07C90F5-2EC9-43B2-AD58-2498075B28DA}" type="datetimeFigureOut">
              <a:rPr lang="en-US"/>
              <a:pPr>
                <a:defRPr/>
              </a:pPr>
              <a:t>9/5/2017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AE8C934-3F8A-4726-9E47-A72107B84C8A}" type="slidenum">
              <a:rPr lang="en-US" altLang="en-US"/>
              <a:pPr/>
              <a:t>‹#›</a:t>
            </a:fld>
            <a:endParaRPr lang="en-US" altLang="en-US"/>
          </a:p>
        </p:txBody>
      </p:sp>
    </p:spTree>
    <p:extLst>
      <p:ext uri="{BB962C8B-B14F-4D97-AF65-F5344CB8AC3E}">
        <p14:creationId xmlns:p14="http://schemas.microsoft.com/office/powerpoint/2010/main" val="3063662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accent1">
                    <a:lumMod val="75000"/>
                  </a:schemeClr>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accent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schemeClr>
                </a:solidFill>
              </a:defRPr>
            </a:lvl1pPr>
          </a:lstStyle>
          <a:p>
            <a:pPr>
              <a:defRPr/>
            </a:pPr>
            <a:fld id="{35A342AC-D91E-420C-B663-E6E7C9008B85}" type="datetimeFigureOut">
              <a:rPr lang="en-US"/>
              <a:pPr>
                <a:defRPr/>
              </a:pPr>
              <a:t>9/5/2017</a:t>
            </a:fld>
            <a:endParaRPr lang="en-US"/>
          </a:p>
        </p:txBody>
      </p:sp>
      <p:sp>
        <p:nvSpPr>
          <p:cNvPr id="5" name="Footer Placeholder 4"/>
          <p:cNvSpPr>
            <a:spLocks noGrp="1"/>
          </p:cNvSpPr>
          <p:nvPr>
            <p:ph type="ftr" sz="quarter" idx="11"/>
          </p:nvPr>
        </p:nvSpPr>
        <p:spPr/>
        <p:txBody>
          <a:bodyPr/>
          <a:lstStyle>
            <a:lvl1pPr>
              <a:defRPr>
                <a:solidFill>
                  <a:schemeClr val="accent1">
                    <a:lumMod val="75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376092"/>
                </a:solidFill>
              </a:defRPr>
            </a:lvl1pPr>
          </a:lstStyle>
          <a:p>
            <a:fld id="{F25C7ADE-8467-417D-A406-3F87E4615A21}" type="slidenum">
              <a:rPr lang="en-US" altLang="en-US"/>
              <a:pPr/>
              <a:t>‹#›</a:t>
            </a:fld>
            <a:endParaRPr lang="en-US" altLang="en-US"/>
          </a:p>
        </p:txBody>
      </p:sp>
    </p:spTree>
    <p:extLst>
      <p:ext uri="{BB962C8B-B14F-4D97-AF65-F5344CB8AC3E}">
        <p14:creationId xmlns:p14="http://schemas.microsoft.com/office/powerpoint/2010/main" val="3417126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6553200" cy="1143000"/>
          </a:xfrm>
        </p:spPr>
        <p:txBody>
          <a:bodyPr>
            <a:normAutofit/>
          </a:bodyPr>
          <a:lstStyle>
            <a:lvl1pPr algn="l">
              <a:defRPr sz="4000"/>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B446D57-96A1-4F22-B338-30FE8DB2E76A}" type="datetimeFigureOut">
              <a:rPr lang="en-US"/>
              <a:pPr>
                <a:defRPr/>
              </a:pPr>
              <a:t>9/5/2017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8107011-003B-4DEF-A05E-4B586BDA4AE9}" type="slidenum">
              <a:rPr lang="en-US" altLang="en-US"/>
              <a:pPr/>
              <a:t>‹#›</a:t>
            </a:fld>
            <a:endParaRPr lang="en-US" altLang="en-US"/>
          </a:p>
        </p:txBody>
      </p:sp>
    </p:spTree>
    <p:extLst>
      <p:ext uri="{BB962C8B-B14F-4D97-AF65-F5344CB8AC3E}">
        <p14:creationId xmlns:p14="http://schemas.microsoft.com/office/powerpoint/2010/main" val="1872615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86BBA8E-C84C-47C1-82F4-B59F6CD62A88}" type="datetimeFigureOut">
              <a:rPr lang="en-US"/>
              <a:pPr>
                <a:defRPr/>
              </a:pPr>
              <a:t>9/5/2017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F52AF9A8-C822-4797-99C7-3FB0696B8CA0}" type="slidenum">
              <a:rPr lang="en-US" altLang="en-US"/>
              <a:pPr/>
              <a:t>‹#›</a:t>
            </a:fld>
            <a:endParaRPr lang="en-US" altLang="en-US"/>
          </a:p>
        </p:txBody>
      </p:sp>
    </p:spTree>
    <p:extLst>
      <p:ext uri="{BB962C8B-B14F-4D97-AF65-F5344CB8AC3E}">
        <p14:creationId xmlns:p14="http://schemas.microsoft.com/office/powerpoint/2010/main" val="3789998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10D84F2-E1BB-4D15-AFCE-AA78D5C7170F}" type="datetimeFigureOut">
              <a:rPr lang="en-US"/>
              <a:pPr>
                <a:defRPr/>
              </a:pPr>
              <a:t>9/5/2017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D1427853-0BA9-497F-AC17-FDD3D01530EF}" type="slidenum">
              <a:rPr lang="en-US" altLang="en-US"/>
              <a:pPr/>
              <a:t>‹#›</a:t>
            </a:fld>
            <a:endParaRPr lang="en-US" altLang="en-US"/>
          </a:p>
        </p:txBody>
      </p:sp>
    </p:spTree>
    <p:extLst>
      <p:ext uri="{BB962C8B-B14F-4D97-AF65-F5344CB8AC3E}">
        <p14:creationId xmlns:p14="http://schemas.microsoft.com/office/powerpoint/2010/main" val="458293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7C245F1-CB7D-4738-B04E-7228FA3056BA}" type="datetimeFigureOut">
              <a:rPr lang="en-US"/>
              <a:pPr>
                <a:defRPr/>
              </a:pPr>
              <a:t>9/5/2017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74DE2FA8-E4EB-4DCE-ACFC-2274A6476E3A}" type="slidenum">
              <a:rPr lang="en-US" altLang="en-US"/>
              <a:pPr/>
              <a:t>‹#›</a:t>
            </a:fld>
            <a:endParaRPr lang="en-US" altLang="en-US"/>
          </a:p>
        </p:txBody>
      </p:sp>
    </p:spTree>
    <p:extLst>
      <p:ext uri="{BB962C8B-B14F-4D97-AF65-F5344CB8AC3E}">
        <p14:creationId xmlns:p14="http://schemas.microsoft.com/office/powerpoint/2010/main" val="2523071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9959729-F60A-409E-8600-B7F9D53A0BD5}" type="datetimeFigureOut">
              <a:rPr lang="en-US"/>
              <a:pPr>
                <a:defRPr/>
              </a:pPr>
              <a:t>9/5/2017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9C78588-B969-48B8-86F2-52EB7B89FE92}" type="slidenum">
              <a:rPr lang="en-US" altLang="en-US"/>
              <a:pPr/>
              <a:t>‹#›</a:t>
            </a:fld>
            <a:endParaRPr lang="en-US" altLang="en-US"/>
          </a:p>
        </p:txBody>
      </p:sp>
    </p:spTree>
    <p:extLst>
      <p:ext uri="{BB962C8B-B14F-4D97-AF65-F5344CB8AC3E}">
        <p14:creationId xmlns:p14="http://schemas.microsoft.com/office/powerpoint/2010/main" val="869164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4981C5D-F369-45F5-86CE-316FD3AD28C7}" type="datetimeFigureOut">
              <a:rPr lang="en-US"/>
              <a:pPr>
                <a:defRPr/>
              </a:pPr>
              <a:t>9/5/2017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6608D18-06AF-4497-9D43-5695518232E2}" type="slidenum">
              <a:rPr lang="en-US" altLang="en-US"/>
              <a:pPr/>
              <a:t>‹#›</a:t>
            </a:fld>
            <a:endParaRPr lang="en-US" altLang="en-US"/>
          </a:p>
        </p:txBody>
      </p:sp>
    </p:spTree>
    <p:extLst>
      <p:ext uri="{BB962C8B-B14F-4D97-AF65-F5344CB8AC3E}">
        <p14:creationId xmlns:p14="http://schemas.microsoft.com/office/powerpoint/2010/main" val="3344526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7DEE8"/>
        </a:solidFill>
        <a:effectLst/>
      </p:bgPr>
    </p:bg>
    <p:spTree>
      <p:nvGrpSpPr>
        <p:cNvPr id="1" name=""/>
        <p:cNvGrpSpPr/>
        <p:nvPr/>
      </p:nvGrpSpPr>
      <p:grpSpPr>
        <a:xfrm>
          <a:off x="0" y="0"/>
          <a:ext cx="0" cy="0"/>
          <a:chOff x="0" y="0"/>
          <a:chExt cx="0" cy="0"/>
        </a:xfrm>
      </p:grpSpPr>
      <p:pic>
        <p:nvPicPr>
          <p:cNvPr id="1026" name="Picture 34" descr="C:\Users\Nan\AppData\Local\Microsoft\Windows\Temporary Internet Files\Content.IE5\UN062N6B\MCj03971060000[1].wmf"/>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582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762000" y="838200"/>
            <a:ext cx="7696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762000" y="1752600"/>
            <a:ext cx="76962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solidFill>
                <a:latin typeface="Andy" pitchFamily="66" charset="0"/>
                <a:cs typeface="+mn-cs"/>
              </a:defRPr>
            </a:lvl1pPr>
          </a:lstStyle>
          <a:p>
            <a:pPr>
              <a:defRPr/>
            </a:pPr>
            <a:fld id="{BD5E2C0E-2F6B-4F8A-9E57-DE59B02495B7}" type="datetimeFigureOut">
              <a:rPr lang="en-US"/>
              <a:pPr>
                <a:defRPr/>
              </a:pPr>
              <a:t>9/5/2017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solidFill>
                <a:latin typeface="Andy" pitchFamily="66" charset="0"/>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latin typeface="Andy"/>
              </a:defRPr>
            </a:lvl1pPr>
          </a:lstStyle>
          <a:p>
            <a:fld id="{C72DD57B-AF04-485D-AC99-6F112A02688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61"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xStyles>
    <p:titleStyle>
      <a:lvl1pPr algn="ctr" rtl="0" fontAlgn="base">
        <a:spcBef>
          <a:spcPct val="0"/>
        </a:spcBef>
        <a:spcAft>
          <a:spcPct val="0"/>
        </a:spcAft>
        <a:defRPr sz="4000" kern="1200">
          <a:solidFill>
            <a:srgbClr val="376092"/>
          </a:solidFill>
          <a:latin typeface="Andy" pitchFamily="66" charset="0"/>
          <a:ea typeface="+mj-ea"/>
          <a:cs typeface="+mj-cs"/>
        </a:defRPr>
      </a:lvl1pPr>
      <a:lvl2pPr algn="ctr" rtl="0" fontAlgn="base">
        <a:spcBef>
          <a:spcPct val="0"/>
        </a:spcBef>
        <a:spcAft>
          <a:spcPct val="0"/>
        </a:spcAft>
        <a:defRPr sz="4000">
          <a:solidFill>
            <a:srgbClr val="376092"/>
          </a:solidFill>
          <a:latin typeface="Andy"/>
        </a:defRPr>
      </a:lvl2pPr>
      <a:lvl3pPr algn="ctr" rtl="0" fontAlgn="base">
        <a:spcBef>
          <a:spcPct val="0"/>
        </a:spcBef>
        <a:spcAft>
          <a:spcPct val="0"/>
        </a:spcAft>
        <a:defRPr sz="4000">
          <a:solidFill>
            <a:srgbClr val="376092"/>
          </a:solidFill>
          <a:latin typeface="Andy"/>
        </a:defRPr>
      </a:lvl3pPr>
      <a:lvl4pPr algn="ctr" rtl="0" fontAlgn="base">
        <a:spcBef>
          <a:spcPct val="0"/>
        </a:spcBef>
        <a:spcAft>
          <a:spcPct val="0"/>
        </a:spcAft>
        <a:defRPr sz="4000">
          <a:solidFill>
            <a:srgbClr val="376092"/>
          </a:solidFill>
          <a:latin typeface="Andy"/>
        </a:defRPr>
      </a:lvl4pPr>
      <a:lvl5pPr algn="ctr" rtl="0" fontAlgn="base">
        <a:spcBef>
          <a:spcPct val="0"/>
        </a:spcBef>
        <a:spcAft>
          <a:spcPct val="0"/>
        </a:spcAft>
        <a:defRPr sz="4000">
          <a:solidFill>
            <a:srgbClr val="376092"/>
          </a:solidFill>
          <a:latin typeface="Andy"/>
        </a:defRPr>
      </a:lvl5pPr>
      <a:lvl6pPr marL="457200" algn="ctr" rtl="0" eaLnBrk="1" fontAlgn="base" hangingPunct="1">
        <a:spcBef>
          <a:spcPct val="0"/>
        </a:spcBef>
        <a:spcAft>
          <a:spcPct val="0"/>
        </a:spcAft>
        <a:defRPr sz="4000">
          <a:solidFill>
            <a:srgbClr val="376092"/>
          </a:solidFill>
          <a:latin typeface="Andy"/>
        </a:defRPr>
      </a:lvl6pPr>
      <a:lvl7pPr marL="914400" algn="ctr" rtl="0" eaLnBrk="1" fontAlgn="base" hangingPunct="1">
        <a:spcBef>
          <a:spcPct val="0"/>
        </a:spcBef>
        <a:spcAft>
          <a:spcPct val="0"/>
        </a:spcAft>
        <a:defRPr sz="4000">
          <a:solidFill>
            <a:srgbClr val="376092"/>
          </a:solidFill>
          <a:latin typeface="Andy"/>
        </a:defRPr>
      </a:lvl7pPr>
      <a:lvl8pPr marL="1371600" algn="ctr" rtl="0" eaLnBrk="1" fontAlgn="base" hangingPunct="1">
        <a:spcBef>
          <a:spcPct val="0"/>
        </a:spcBef>
        <a:spcAft>
          <a:spcPct val="0"/>
        </a:spcAft>
        <a:defRPr sz="4000">
          <a:solidFill>
            <a:srgbClr val="376092"/>
          </a:solidFill>
          <a:latin typeface="Andy"/>
        </a:defRPr>
      </a:lvl8pPr>
      <a:lvl9pPr marL="1828800" algn="ctr" rtl="0" eaLnBrk="1" fontAlgn="base" hangingPunct="1">
        <a:spcBef>
          <a:spcPct val="0"/>
        </a:spcBef>
        <a:spcAft>
          <a:spcPct val="0"/>
        </a:spcAft>
        <a:defRPr sz="4000">
          <a:solidFill>
            <a:srgbClr val="376092"/>
          </a:solidFill>
          <a:latin typeface="Andy"/>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rgbClr val="376092"/>
          </a:solidFill>
          <a:latin typeface="Andy" pitchFamily="66" charset="0"/>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rgbClr val="376092"/>
          </a:solidFill>
          <a:latin typeface="Andy" pitchFamily="66" charset="0"/>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rgbClr val="376092"/>
          </a:solidFill>
          <a:latin typeface="Andy" pitchFamily="66" charset="0"/>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rgbClr val="376092"/>
          </a:solidFill>
          <a:latin typeface="Andy" pitchFamily="66" charset="0"/>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rgbClr val="376092"/>
          </a:solidFill>
          <a:latin typeface="Andy"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5.wmf"/><Relationship Id="rId4"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12.xml"/><Relationship Id="rId7"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2.bin"/><Relationship Id="rId11" Type="http://schemas.openxmlformats.org/officeDocument/2006/relationships/image" Target="../media/image19.wmf"/><Relationship Id="rId5" Type="http://schemas.openxmlformats.org/officeDocument/2006/relationships/image" Target="../media/image16.wmf"/><Relationship Id="rId10" Type="http://schemas.openxmlformats.org/officeDocument/2006/relationships/oleObject" Target="../embeddings/oleObject14.bin"/><Relationship Id="rId4" Type="http://schemas.openxmlformats.org/officeDocument/2006/relationships/oleObject" Target="../embeddings/oleObject11.bin"/><Relationship Id="rId9" Type="http://schemas.openxmlformats.org/officeDocument/2006/relationships/image" Target="../media/image18.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notesSlide" Target="../notesSlides/notesSlide13.xml"/><Relationship Id="rId7" Type="http://schemas.openxmlformats.org/officeDocument/2006/relationships/image" Target="../media/image21.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6.bin"/><Relationship Id="rId5" Type="http://schemas.openxmlformats.org/officeDocument/2006/relationships/image" Target="../media/image20.wmf"/><Relationship Id="rId4" Type="http://schemas.openxmlformats.org/officeDocument/2006/relationships/oleObject" Target="../embeddings/oleObject15.bin"/><Relationship Id="rId9" Type="http://schemas.openxmlformats.org/officeDocument/2006/relationships/image" Target="../media/image22.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notesSlide" Target="../notesSlides/notesSlide15.xml"/><Relationship Id="rId7" Type="http://schemas.openxmlformats.org/officeDocument/2006/relationships/image" Target="../media/image24.wmf"/><Relationship Id="rId2" Type="http://schemas.openxmlformats.org/officeDocument/2006/relationships/slideLayout" Target="../slideLayouts/slideLayout5.xml"/><Relationship Id="rId1" Type="http://schemas.openxmlformats.org/officeDocument/2006/relationships/vmlDrawing" Target="../drawings/vmlDrawing7.vml"/><Relationship Id="rId6" Type="http://schemas.openxmlformats.org/officeDocument/2006/relationships/oleObject" Target="../embeddings/oleObject19.bin"/><Relationship Id="rId11" Type="http://schemas.openxmlformats.org/officeDocument/2006/relationships/image" Target="../media/image26.wmf"/><Relationship Id="rId5" Type="http://schemas.openxmlformats.org/officeDocument/2006/relationships/image" Target="../media/image23.wmf"/><Relationship Id="rId10" Type="http://schemas.openxmlformats.org/officeDocument/2006/relationships/oleObject" Target="../embeddings/oleObject21.bin"/><Relationship Id="rId4" Type="http://schemas.openxmlformats.org/officeDocument/2006/relationships/oleObject" Target="../embeddings/oleObject18.bin"/><Relationship Id="rId9" Type="http://schemas.openxmlformats.org/officeDocument/2006/relationships/image" Target="../media/image25.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notesSlide" Target="../notesSlides/notesSlide22.xml"/><Relationship Id="rId7" Type="http://schemas.openxmlformats.org/officeDocument/2006/relationships/image" Target="../media/image28.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3.bin"/><Relationship Id="rId5" Type="http://schemas.openxmlformats.org/officeDocument/2006/relationships/image" Target="../media/image27.wmf"/><Relationship Id="rId4" Type="http://schemas.openxmlformats.org/officeDocument/2006/relationships/oleObject" Target="../embeddings/oleObject22.bin"/><Relationship Id="rId9" Type="http://schemas.openxmlformats.org/officeDocument/2006/relationships/image" Target="../media/image29.wmf"/></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notesSlide" Target="../notesSlides/notesSlide23.xml"/><Relationship Id="rId7" Type="http://schemas.openxmlformats.org/officeDocument/2006/relationships/image" Target="../media/image31.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6.bin"/><Relationship Id="rId5" Type="http://schemas.openxmlformats.org/officeDocument/2006/relationships/image" Target="../media/image30.wmf"/><Relationship Id="rId4" Type="http://schemas.openxmlformats.org/officeDocument/2006/relationships/oleObject" Target="../embeddings/oleObject25.bin"/><Relationship Id="rId9" Type="http://schemas.openxmlformats.org/officeDocument/2006/relationships/image" Target="../media/image32.w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30.bin"/><Relationship Id="rId13" Type="http://schemas.openxmlformats.org/officeDocument/2006/relationships/image" Target="../media/image37.wmf"/><Relationship Id="rId3" Type="http://schemas.openxmlformats.org/officeDocument/2006/relationships/notesSlide" Target="../notesSlides/notesSlide24.xml"/><Relationship Id="rId7" Type="http://schemas.openxmlformats.org/officeDocument/2006/relationships/image" Target="../media/image34.wmf"/><Relationship Id="rId12"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9.bin"/><Relationship Id="rId11" Type="http://schemas.openxmlformats.org/officeDocument/2006/relationships/image" Target="../media/image36.wmf"/><Relationship Id="rId5" Type="http://schemas.openxmlformats.org/officeDocument/2006/relationships/image" Target="../media/image33.wmf"/><Relationship Id="rId10" Type="http://schemas.openxmlformats.org/officeDocument/2006/relationships/oleObject" Target="../embeddings/oleObject31.bin"/><Relationship Id="rId4" Type="http://schemas.openxmlformats.org/officeDocument/2006/relationships/oleObject" Target="../embeddings/oleObject28.bin"/><Relationship Id="rId9" Type="http://schemas.openxmlformats.org/officeDocument/2006/relationships/image" Target="../media/image35.w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35.bin"/><Relationship Id="rId3" Type="http://schemas.openxmlformats.org/officeDocument/2006/relationships/notesSlide" Target="../notesSlides/notesSlide27.xml"/><Relationship Id="rId7" Type="http://schemas.openxmlformats.org/officeDocument/2006/relationships/image" Target="../media/image31.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34.bin"/><Relationship Id="rId5" Type="http://schemas.openxmlformats.org/officeDocument/2006/relationships/image" Target="../media/image30.wmf"/><Relationship Id="rId4" Type="http://schemas.openxmlformats.org/officeDocument/2006/relationships/oleObject" Target="../embeddings/oleObject33.bin"/><Relationship Id="rId9" Type="http://schemas.openxmlformats.org/officeDocument/2006/relationships/image" Target="../media/image32.wmf"/></Relationships>
</file>

<file path=ppt/slides/_rels/slide28.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40.png"/></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37.bin"/><Relationship Id="rId13" Type="http://schemas.openxmlformats.org/officeDocument/2006/relationships/image" Target="../media/image44.wmf"/><Relationship Id="rId3" Type="http://schemas.openxmlformats.org/officeDocument/2006/relationships/notesSlide" Target="../notesSlides/notesSlide36.xml"/><Relationship Id="rId7" Type="http://schemas.openxmlformats.org/officeDocument/2006/relationships/image" Target="../media/image41.wmf"/><Relationship Id="rId12" Type="http://schemas.openxmlformats.org/officeDocument/2006/relationships/oleObject" Target="../embeddings/oleObject39.bin"/><Relationship Id="rId2" Type="http://schemas.openxmlformats.org/officeDocument/2006/relationships/slideLayout" Target="../slideLayouts/slideLayout5.xml"/><Relationship Id="rId1" Type="http://schemas.openxmlformats.org/officeDocument/2006/relationships/vmlDrawing" Target="../drawings/vmlDrawing12.vml"/><Relationship Id="rId6" Type="http://schemas.openxmlformats.org/officeDocument/2006/relationships/oleObject" Target="../embeddings/oleObject36.bin"/><Relationship Id="rId11" Type="http://schemas.openxmlformats.org/officeDocument/2006/relationships/image" Target="../media/image43.wmf"/><Relationship Id="rId5" Type="http://schemas.openxmlformats.org/officeDocument/2006/relationships/image" Target="../media/image46.png"/><Relationship Id="rId10" Type="http://schemas.openxmlformats.org/officeDocument/2006/relationships/oleObject" Target="../embeddings/oleObject38.bin"/><Relationship Id="rId4" Type="http://schemas.openxmlformats.org/officeDocument/2006/relationships/image" Target="../media/image45.png"/><Relationship Id="rId9" Type="http://schemas.openxmlformats.org/officeDocument/2006/relationships/image" Target="../media/image42.wmf"/></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41.bin"/><Relationship Id="rId3" Type="http://schemas.openxmlformats.org/officeDocument/2006/relationships/notesSlide" Target="../notesSlides/notesSlide37.xml"/><Relationship Id="rId7" Type="http://schemas.openxmlformats.org/officeDocument/2006/relationships/image" Target="../media/image50.png"/><Relationship Id="rId2" Type="http://schemas.openxmlformats.org/officeDocument/2006/relationships/slideLayout" Target="../slideLayouts/slideLayout4.xml"/><Relationship Id="rId1" Type="http://schemas.openxmlformats.org/officeDocument/2006/relationships/vmlDrawing" Target="../drawings/vmlDrawing13.vml"/><Relationship Id="rId6" Type="http://schemas.openxmlformats.org/officeDocument/2006/relationships/image" Target="../media/image49.png"/><Relationship Id="rId5" Type="http://schemas.openxmlformats.org/officeDocument/2006/relationships/image" Target="../media/image47.wmf"/><Relationship Id="rId4" Type="http://schemas.openxmlformats.org/officeDocument/2006/relationships/oleObject" Target="../embeddings/oleObject40.bin"/><Relationship Id="rId9" Type="http://schemas.openxmlformats.org/officeDocument/2006/relationships/image" Target="../media/image48.wmf"/></Relationships>
</file>

<file path=ppt/slides/_rels/slide38.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38.xml"/><Relationship Id="rId1" Type="http://schemas.openxmlformats.org/officeDocument/2006/relationships/slideLayout" Target="../slideLayouts/slideLayout4.xml"/><Relationship Id="rId4" Type="http://schemas.openxmlformats.org/officeDocument/2006/relationships/image" Target="../media/image52.png"/></Relationships>
</file>

<file path=ppt/slides/_rels/slide39.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notesSlide" Target="../notesSlides/notesSlide39.xml"/><Relationship Id="rId1" Type="http://schemas.openxmlformats.org/officeDocument/2006/relationships/slideLayout" Target="../slideLayouts/slideLayout4.xml"/><Relationship Id="rId4" Type="http://schemas.openxmlformats.org/officeDocument/2006/relationships/image" Target="../media/image54.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4.wmf"/><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10.wmf"/><Relationship Id="rId3" Type="http://schemas.openxmlformats.org/officeDocument/2006/relationships/notesSlide" Target="../notesSlides/notesSlide7.xml"/><Relationship Id="rId7" Type="http://schemas.openxmlformats.org/officeDocument/2006/relationships/image" Target="../media/image7.wmf"/><Relationship Id="rId12"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11" Type="http://schemas.openxmlformats.org/officeDocument/2006/relationships/image" Target="../media/image9.wmf"/><Relationship Id="rId5" Type="http://schemas.openxmlformats.org/officeDocument/2006/relationships/image" Target="../media/image6.wmf"/><Relationship Id="rId15" Type="http://schemas.openxmlformats.org/officeDocument/2006/relationships/image" Target="../media/image11.w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8.wmf"/><Relationship Id="rId14" Type="http://schemas.openxmlformats.org/officeDocument/2006/relationships/oleObject" Target="../embeddings/oleObject9.bin"/></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ctrTitle"/>
          </p:nvPr>
        </p:nvSpPr>
        <p:spPr/>
        <p:txBody>
          <a:bodyPr/>
          <a:lstStyle/>
          <a:p>
            <a:r>
              <a:rPr lang="en-US" altLang="en-US" sz="5000" b="1" smtClean="0">
                <a:solidFill>
                  <a:srgbClr val="001236"/>
                </a:solidFill>
                <a:latin typeface="KG Be Still &amp; Know" pitchFamily="2" charset="0"/>
              </a:rPr>
              <a:t>Ratio, Rates, &amp; Proportions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609600" y="762000"/>
            <a:ext cx="8001000" cy="5105400"/>
          </a:xfrm>
        </p:spPr>
        <p:txBody>
          <a:bodyPr/>
          <a:lstStyle/>
          <a:p>
            <a:pPr>
              <a:buFont typeface="Arial" charset="0"/>
              <a:buChar char="•"/>
              <a:defRPr/>
            </a:pPr>
            <a:r>
              <a:rPr lang="en-US" sz="3300" dirty="0" smtClean="0">
                <a:solidFill>
                  <a:srgbClr val="001236"/>
                </a:solidFill>
                <a:latin typeface="Andy"/>
              </a:rPr>
              <a:t>Unit rates make it easier to make </a:t>
            </a:r>
            <a:r>
              <a:rPr lang="en-US" sz="3300" dirty="0" smtClean="0">
                <a:solidFill>
                  <a:srgbClr val="FF0000"/>
                </a:solidFill>
                <a:latin typeface="Andy"/>
              </a:rPr>
              <a:t>comparisons</a:t>
            </a:r>
            <a:r>
              <a:rPr lang="en-US" sz="3300" dirty="0" smtClean="0">
                <a:solidFill>
                  <a:schemeClr val="tx1"/>
                </a:solidFill>
                <a:latin typeface="Andy"/>
              </a:rPr>
              <a:t>.</a:t>
            </a:r>
            <a:endParaRPr lang="en-US" sz="600" dirty="0" smtClean="0">
              <a:solidFill>
                <a:srgbClr val="001236"/>
              </a:solidFill>
              <a:latin typeface="Andy"/>
            </a:endParaRPr>
          </a:p>
          <a:p>
            <a:pPr lvl="1">
              <a:buFont typeface="Courier New" pitchFamily="49" charset="0"/>
              <a:buChar char="o"/>
              <a:defRPr/>
            </a:pPr>
            <a:r>
              <a:rPr lang="en-US" dirty="0" smtClean="0">
                <a:solidFill>
                  <a:srgbClr val="001236"/>
                </a:solidFill>
                <a:latin typeface="Andy"/>
              </a:rPr>
              <a:t>Example: Taylor can type 215 words in 5 min</a:t>
            </a:r>
          </a:p>
          <a:p>
            <a:pPr lvl="2">
              <a:buFont typeface="Wingdings" pitchFamily="2" charset="2"/>
              <a:buChar char="§"/>
              <a:defRPr/>
            </a:pPr>
            <a:r>
              <a:rPr lang="en-US" dirty="0" smtClean="0">
                <a:solidFill>
                  <a:srgbClr val="001236"/>
                </a:solidFill>
                <a:latin typeface="Andy"/>
              </a:rPr>
              <a:t>How many words can he type per minute?</a:t>
            </a:r>
          </a:p>
          <a:p>
            <a:pPr marL="914400" lvl="2" indent="0">
              <a:buFont typeface="Arial" charset="0"/>
              <a:buNone/>
              <a:defRPr/>
            </a:pPr>
            <a:endParaRPr lang="en-US" dirty="0" smtClean="0">
              <a:solidFill>
                <a:srgbClr val="001236"/>
              </a:solidFill>
              <a:latin typeface="Andy"/>
            </a:endParaRPr>
          </a:p>
          <a:p>
            <a:pPr marL="914400" lvl="2" indent="0">
              <a:buFont typeface="Arial" charset="0"/>
              <a:buNone/>
              <a:defRPr/>
            </a:pPr>
            <a:endParaRPr lang="en-US" dirty="0" smtClean="0">
              <a:solidFill>
                <a:srgbClr val="001236"/>
              </a:solidFill>
              <a:latin typeface="Andy"/>
            </a:endParaRPr>
          </a:p>
          <a:p>
            <a:pPr lvl="2">
              <a:buFont typeface="Wingdings" pitchFamily="2" charset="2"/>
              <a:buChar char="§"/>
              <a:defRPr/>
            </a:pPr>
            <a:r>
              <a:rPr lang="en-US" dirty="0" smtClean="0">
                <a:solidFill>
                  <a:srgbClr val="001236"/>
                </a:solidFill>
                <a:latin typeface="Andy"/>
              </a:rPr>
              <a:t>Who is the faster typist?  How much faster?</a:t>
            </a:r>
          </a:p>
          <a:p>
            <a:pPr marL="914400" lvl="2" indent="0">
              <a:buFont typeface="Arial" charset="0"/>
              <a:buNone/>
              <a:defRPr/>
            </a:pPr>
            <a:r>
              <a:rPr lang="en-US" dirty="0" smtClean="0">
                <a:solidFill>
                  <a:srgbClr val="FF0000"/>
                </a:solidFill>
                <a:latin typeface="Andy"/>
              </a:rPr>
              <a:t>      Taylor is 2wpm faster than Miguel</a:t>
            </a:r>
          </a:p>
          <a:p>
            <a:pPr lvl="2">
              <a:buFont typeface="Wingdings" pitchFamily="2" charset="2"/>
              <a:buChar char="§"/>
              <a:defRPr/>
            </a:pPr>
            <a:endParaRPr lang="en-US" dirty="0" smtClean="0">
              <a:solidFill>
                <a:srgbClr val="001236"/>
              </a:solidFill>
              <a:latin typeface="Andy"/>
            </a:endParaRPr>
          </a:p>
          <a:p>
            <a:pPr marL="457200" lvl="1" indent="0">
              <a:buFont typeface="Arial" charset="0"/>
              <a:buNone/>
              <a:defRPr/>
            </a:pPr>
            <a:endParaRPr lang="en-US" dirty="0" smtClean="0">
              <a:solidFill>
                <a:srgbClr val="001236"/>
              </a:solidFill>
              <a:latin typeface="Andy"/>
            </a:endParaRPr>
          </a:p>
          <a:p>
            <a:pPr marL="457200" lvl="1" indent="0">
              <a:buFont typeface="Arial" charset="0"/>
              <a:buNone/>
              <a:defRPr/>
            </a:pPr>
            <a:endParaRPr lang="en-US" dirty="0">
              <a:solidFill>
                <a:srgbClr val="001236"/>
              </a:solidFill>
              <a:latin typeface="Andy"/>
            </a:endParaRPr>
          </a:p>
          <a:p>
            <a:pPr marL="0" indent="0">
              <a:buFont typeface="Arial" charset="0"/>
              <a:buNone/>
              <a:defRPr/>
            </a:pPr>
            <a:endParaRPr lang="en-US" sz="2400" dirty="0"/>
          </a:p>
          <a:p>
            <a:pPr marL="0" indent="0">
              <a:buFont typeface="Arial" charset="0"/>
              <a:buNone/>
              <a:defRPr/>
            </a:pPr>
            <a:r>
              <a:rPr lang="en-US" dirty="0"/>
              <a:t> </a:t>
            </a:r>
            <a:endParaRPr lang="en-US" sz="2400" dirty="0"/>
          </a:p>
          <a:p>
            <a:pPr marL="0" indent="0">
              <a:buFont typeface="Arial" charset="0"/>
              <a:buNone/>
              <a:defRPr/>
            </a:pPr>
            <a:r>
              <a:rPr lang="en-US" dirty="0"/>
              <a:t> </a:t>
            </a:r>
            <a:endParaRPr lang="en-US" sz="2400" dirty="0"/>
          </a:p>
        </p:txBody>
      </p:sp>
      <p:graphicFrame>
        <p:nvGraphicFramePr>
          <p:cNvPr id="3" name="Object 23"/>
          <p:cNvGraphicFramePr>
            <a:graphicFrameLocks noChangeAspect="1"/>
          </p:cNvGraphicFramePr>
          <p:nvPr/>
        </p:nvGraphicFramePr>
        <p:xfrm>
          <a:off x="4038600" y="3352800"/>
          <a:ext cx="1673225" cy="735013"/>
        </p:xfrm>
        <a:graphic>
          <a:graphicData uri="http://schemas.openxmlformats.org/presentationml/2006/ole">
            <mc:AlternateContent xmlns:mc="http://schemas.openxmlformats.org/markup-compatibility/2006">
              <mc:Choice xmlns:v="urn:schemas-microsoft-com:vml" Requires="v">
                <p:oleObj spid="_x0000_s9242" name="Equation" r:id="rId4" imgW="888840" imgH="393480" progId="Equation.3">
                  <p:embed/>
                </p:oleObj>
              </mc:Choice>
              <mc:Fallback>
                <p:oleObj name="Equation" r:id="rId4" imgW="888840" imgH="393480" progId="Equation.3">
                  <p:embed/>
                  <p:pic>
                    <p:nvPicPr>
                      <p:cNvPr id="0" name="Object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3352800"/>
                        <a:ext cx="1673225" cy="73501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5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338">
                                            <p:txEl>
                                              <p:pRg st="1" end="1"/>
                                            </p:txEl>
                                          </p:spTgt>
                                        </p:tgtEl>
                                        <p:attrNameLst>
                                          <p:attrName>style.visibility</p:attrName>
                                        </p:attrNameLst>
                                      </p:cBhvr>
                                      <p:to>
                                        <p:strVal val="visible"/>
                                      </p:to>
                                    </p:set>
                                    <p:anim calcmode="lin" valueType="num">
                                      <p:cBhvr additive="base">
                                        <p:cTn id="13" dur="5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4338">
                                            <p:txEl>
                                              <p:pRg st="2" end="2"/>
                                            </p:txEl>
                                          </p:spTgt>
                                        </p:tgtEl>
                                        <p:attrNameLst>
                                          <p:attrName>style.visibility</p:attrName>
                                        </p:attrNameLst>
                                      </p:cBhvr>
                                      <p:to>
                                        <p:strVal val="visible"/>
                                      </p:to>
                                    </p:set>
                                    <p:anim calcmode="lin" valueType="num">
                                      <p:cBhvr additive="base">
                                        <p:cTn id="19" dur="5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4338">
                                            <p:txEl>
                                              <p:pRg st="5" end="5"/>
                                            </p:txEl>
                                          </p:spTgt>
                                        </p:tgtEl>
                                        <p:attrNameLst>
                                          <p:attrName>style.visibility</p:attrName>
                                        </p:attrNameLst>
                                      </p:cBhvr>
                                      <p:to>
                                        <p:strVal val="visible"/>
                                      </p:to>
                                    </p:set>
                                    <p:anim calcmode="lin" valueType="num">
                                      <p:cBhvr additive="base">
                                        <p:cTn id="25" dur="500" fill="hold"/>
                                        <p:tgtEl>
                                          <p:spTgt spid="14338">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500"/>
                                        <p:tgtEl>
                                          <p:spTgt spid="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14338">
                                            <p:txEl>
                                              <p:pRg st="6" end="6"/>
                                            </p:txEl>
                                          </p:spTgt>
                                        </p:tgtEl>
                                        <p:attrNameLst>
                                          <p:attrName>style.visibility</p:attrName>
                                        </p:attrNameLst>
                                      </p:cBhvr>
                                      <p:to>
                                        <p:strVal val="visible"/>
                                      </p:to>
                                    </p:set>
                                    <p:anim calcmode="lin" valueType="num">
                                      <p:cBhvr additive="base">
                                        <p:cTn id="36" dur="500" fill="hold"/>
                                        <p:tgtEl>
                                          <p:spTgt spid="14338">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433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762000" y="1143000"/>
            <a:ext cx="3810000" cy="5410200"/>
          </a:xfrm>
        </p:spPr>
        <p:txBody>
          <a:bodyPr/>
          <a:lstStyle/>
          <a:p>
            <a:pPr marL="514350" indent="-514350">
              <a:buFont typeface="+mj-lt"/>
              <a:buAutoNum type="arabicPeriod"/>
              <a:defRPr/>
            </a:pPr>
            <a:r>
              <a:rPr lang="en-US" sz="2500" dirty="0" smtClean="0">
                <a:latin typeface="Arial Narrow" pitchFamily="34" charset="0"/>
              </a:rPr>
              <a:t>Film costs $7.50 for 3 rolls</a:t>
            </a:r>
          </a:p>
          <a:p>
            <a:pPr marL="0" indent="0">
              <a:buFont typeface="Arial" charset="0"/>
              <a:buNone/>
              <a:defRPr/>
            </a:pPr>
            <a:endParaRPr lang="en-US" sz="3500" dirty="0"/>
          </a:p>
          <a:p>
            <a:pPr marL="514350" indent="-514350">
              <a:buFont typeface="+mj-lt"/>
              <a:buAutoNum type="arabicPeriod" startAt="3"/>
              <a:defRPr/>
            </a:pPr>
            <a:r>
              <a:rPr lang="en-US" dirty="0" smtClean="0">
                <a:latin typeface="Arial Narrow" pitchFamily="34" charset="0"/>
              </a:rPr>
              <a:t>90 students and 5 teachers</a:t>
            </a:r>
          </a:p>
          <a:p>
            <a:pPr marL="0" indent="0">
              <a:buFont typeface="Arial" charset="0"/>
              <a:buNone/>
              <a:defRPr/>
            </a:pPr>
            <a:endParaRPr lang="en-US" sz="3500" dirty="0">
              <a:latin typeface="Arial Narrow" pitchFamily="34" charset="0"/>
            </a:endParaRPr>
          </a:p>
          <a:p>
            <a:pPr marL="514350" indent="-514350">
              <a:buFont typeface="+mj-lt"/>
              <a:buAutoNum type="arabicPeriod" startAt="5"/>
              <a:defRPr/>
            </a:pPr>
            <a:r>
              <a:rPr lang="en-US" dirty="0" smtClean="0">
                <a:latin typeface="Arial Narrow" pitchFamily="34" charset="0"/>
              </a:rPr>
              <a:t>**Snowfall of 12 ¾ inches in 4 ½ hours.</a:t>
            </a:r>
          </a:p>
          <a:p>
            <a:pPr marL="514350" indent="-514350">
              <a:buFont typeface="+mj-lt"/>
              <a:buAutoNum type="arabicPeriod" startAt="5"/>
              <a:defRPr/>
            </a:pPr>
            <a:endParaRPr lang="en-US" sz="3500" dirty="0">
              <a:latin typeface="Arial Narrow" pitchFamily="34" charset="0"/>
            </a:endParaRPr>
          </a:p>
          <a:p>
            <a:pPr marL="514350" indent="-514350">
              <a:buFont typeface="+mj-lt"/>
              <a:buAutoNum type="arabicPeriod" startAt="7"/>
              <a:defRPr/>
            </a:pPr>
            <a:r>
              <a:rPr lang="en-US" dirty="0" smtClean="0">
                <a:latin typeface="Arial Narrow" pitchFamily="34" charset="0"/>
              </a:rPr>
              <a:t>Ian drove 30 miles in 0.5 hours</a:t>
            </a:r>
            <a:endParaRPr lang="en-US" dirty="0">
              <a:latin typeface="Arial Narrow" pitchFamily="34" charset="0"/>
            </a:endParaRPr>
          </a:p>
        </p:txBody>
      </p:sp>
      <p:sp>
        <p:nvSpPr>
          <p:cNvPr id="6" name="Content Placeholder 5"/>
          <p:cNvSpPr>
            <a:spLocks noGrp="1"/>
          </p:cNvSpPr>
          <p:nvPr>
            <p:ph sz="quarter" idx="4"/>
          </p:nvPr>
        </p:nvSpPr>
        <p:spPr>
          <a:xfrm>
            <a:off x="4572000" y="1143000"/>
            <a:ext cx="4038600" cy="5105400"/>
          </a:xfrm>
        </p:spPr>
        <p:txBody>
          <a:bodyPr/>
          <a:lstStyle/>
          <a:p>
            <a:pPr marL="514350" indent="-514350">
              <a:buFont typeface="+mj-lt"/>
              <a:buAutoNum type="arabicPeriod" startAt="2"/>
              <a:defRPr/>
            </a:pPr>
            <a:r>
              <a:rPr lang="en-US" dirty="0" smtClean="0">
                <a:latin typeface="Arial Narrow" pitchFamily="34" charset="0"/>
              </a:rPr>
              <a:t>Drive 288 miles on 16 gallons of gas.</a:t>
            </a:r>
          </a:p>
          <a:p>
            <a:pPr marL="0" indent="0">
              <a:buFont typeface="Arial" charset="0"/>
              <a:buNone/>
              <a:defRPr/>
            </a:pPr>
            <a:endParaRPr lang="en-US" sz="3000" dirty="0" smtClean="0">
              <a:latin typeface="Arial Narrow" pitchFamily="34" charset="0"/>
            </a:endParaRPr>
          </a:p>
          <a:p>
            <a:pPr marL="514350" indent="-514350">
              <a:buFont typeface="+mj-lt"/>
              <a:buAutoNum type="arabicPeriod" startAt="4"/>
              <a:defRPr/>
            </a:pPr>
            <a:r>
              <a:rPr lang="en-US" dirty="0" smtClean="0">
                <a:latin typeface="Arial Narrow" pitchFamily="34" charset="0"/>
              </a:rPr>
              <a:t>Earn $49 for 40 hours of work</a:t>
            </a:r>
          </a:p>
          <a:p>
            <a:pPr marL="0" indent="0">
              <a:buFont typeface="Arial" charset="0"/>
              <a:buNone/>
              <a:defRPr/>
            </a:pPr>
            <a:endParaRPr lang="en-US" sz="3000" dirty="0" smtClean="0">
              <a:latin typeface="Arial Narrow" pitchFamily="34" charset="0"/>
            </a:endParaRPr>
          </a:p>
          <a:p>
            <a:pPr marL="514350" indent="-514350">
              <a:buFont typeface="+mj-lt"/>
              <a:buAutoNum type="arabicPeriod" startAt="6"/>
              <a:defRPr/>
            </a:pPr>
            <a:r>
              <a:rPr lang="en-US" dirty="0" smtClean="0">
                <a:latin typeface="Arial Narrow" pitchFamily="34" charset="0"/>
              </a:rPr>
              <a:t>Use 5 ½ quarts of water for every 2 </a:t>
            </a:r>
            <a:r>
              <a:rPr lang="en-US" dirty="0" err="1" smtClean="0">
                <a:latin typeface="Arial Narrow" pitchFamily="34" charset="0"/>
              </a:rPr>
              <a:t>lbs</a:t>
            </a:r>
            <a:r>
              <a:rPr lang="en-US" dirty="0" smtClean="0">
                <a:latin typeface="Arial Narrow" pitchFamily="34" charset="0"/>
              </a:rPr>
              <a:t> of chicken</a:t>
            </a:r>
          </a:p>
          <a:p>
            <a:pPr marL="0" indent="0">
              <a:buFont typeface="Arial" charset="0"/>
              <a:buNone/>
              <a:defRPr/>
            </a:pPr>
            <a:endParaRPr lang="en-US" sz="3000" dirty="0" smtClean="0">
              <a:latin typeface="Arial Narrow" pitchFamily="34" charset="0"/>
            </a:endParaRPr>
          </a:p>
          <a:p>
            <a:pPr marL="514350" indent="-514350">
              <a:buFont typeface="+mj-lt"/>
              <a:buAutoNum type="arabicPeriod" startAt="8"/>
              <a:defRPr/>
            </a:pPr>
            <a:r>
              <a:rPr lang="en-US" dirty="0" smtClean="0">
                <a:latin typeface="Arial Narrow" pitchFamily="34" charset="0"/>
              </a:rPr>
              <a:t>Sarah drove 5 miles in 20 minutes</a:t>
            </a:r>
            <a:endParaRPr lang="en-US" dirty="0">
              <a:latin typeface="Arial Narrow" pitchFamily="34" charset="0"/>
            </a:endParaRPr>
          </a:p>
          <a:p>
            <a:pPr marL="514350" indent="-514350">
              <a:buFont typeface="+mj-lt"/>
              <a:buAutoNum type="arabicPeriod" startAt="8"/>
              <a:defRPr/>
            </a:pPr>
            <a:endParaRPr lang="en-US" sz="2500" dirty="0">
              <a:latin typeface="Arial Narrow" pitchFamily="34" charset="0"/>
            </a:endParaRPr>
          </a:p>
          <a:p>
            <a:pPr marL="0" indent="0">
              <a:buFont typeface="Arial" charset="0"/>
              <a:buNone/>
              <a:defRPr/>
            </a:pPr>
            <a:endParaRPr lang="en-US" sz="2800" dirty="0"/>
          </a:p>
          <a:p>
            <a:pPr marL="0" indent="0">
              <a:buFont typeface="Arial" charset="0"/>
              <a:buNone/>
              <a:defRPr/>
            </a:pPr>
            <a:endParaRPr lang="en-US" sz="2800" dirty="0" smtClean="0"/>
          </a:p>
        </p:txBody>
      </p:sp>
      <p:sp>
        <p:nvSpPr>
          <p:cNvPr id="2765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12" name="Title 11"/>
          <p:cNvSpPr>
            <a:spLocks noGrp="1"/>
          </p:cNvSpPr>
          <p:nvPr>
            <p:ph type="title"/>
          </p:nvPr>
        </p:nvSpPr>
        <p:spPr>
          <a:xfrm>
            <a:off x="723900" y="685800"/>
            <a:ext cx="7696200" cy="573088"/>
          </a:xfrm>
        </p:spPr>
        <p:txBody>
          <a:bodyPr/>
          <a:lstStyle/>
          <a:p>
            <a:r>
              <a:rPr lang="en-US" altLang="en-US" sz="2800" b="1" smtClean="0">
                <a:latin typeface="appleberry" pitchFamily="2" charset="0"/>
              </a:rPr>
              <a:t>Try the Following</a:t>
            </a:r>
            <a:endParaRPr lang="en-US" altLang="en-US" sz="2800" smtClean="0">
              <a:latin typeface="appleberry" pitchFamily="2" charset="0"/>
            </a:endParaRPr>
          </a:p>
        </p:txBody>
      </p:sp>
      <p:sp>
        <p:nvSpPr>
          <p:cNvPr id="13" name="TextBox 12"/>
          <p:cNvSpPr txBox="1">
            <a:spLocks noChangeArrowheads="1"/>
          </p:cNvSpPr>
          <p:nvPr/>
        </p:nvSpPr>
        <p:spPr bwMode="auto">
          <a:xfrm>
            <a:off x="1811338" y="1754188"/>
            <a:ext cx="2209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a:solidFill>
                  <a:srgbClr val="FF0000"/>
                </a:solidFill>
              </a:rPr>
              <a:t>$2.50 per roll</a:t>
            </a:r>
          </a:p>
        </p:txBody>
      </p:sp>
      <p:sp>
        <p:nvSpPr>
          <p:cNvPr id="10" name="TextBox 9"/>
          <p:cNvSpPr txBox="1">
            <a:spLocks noChangeArrowheads="1"/>
          </p:cNvSpPr>
          <p:nvPr/>
        </p:nvSpPr>
        <p:spPr bwMode="auto">
          <a:xfrm>
            <a:off x="5741988" y="5562600"/>
            <a:ext cx="2209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a:solidFill>
                  <a:srgbClr val="FF0000"/>
                </a:solidFill>
              </a:rPr>
              <a:t>15 mph</a:t>
            </a:r>
          </a:p>
        </p:txBody>
      </p:sp>
      <p:sp>
        <p:nvSpPr>
          <p:cNvPr id="11" name="TextBox 10"/>
          <p:cNvSpPr txBox="1">
            <a:spLocks noChangeArrowheads="1"/>
          </p:cNvSpPr>
          <p:nvPr/>
        </p:nvSpPr>
        <p:spPr bwMode="auto">
          <a:xfrm>
            <a:off x="5562600" y="4343400"/>
            <a:ext cx="2590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a:solidFill>
                  <a:srgbClr val="FF0000"/>
                </a:solidFill>
              </a:rPr>
              <a:t>2 ¾ quarts per lb</a:t>
            </a:r>
          </a:p>
        </p:txBody>
      </p:sp>
      <p:sp>
        <p:nvSpPr>
          <p:cNvPr id="17" name="TextBox 16"/>
          <p:cNvSpPr txBox="1">
            <a:spLocks noChangeArrowheads="1"/>
          </p:cNvSpPr>
          <p:nvPr/>
        </p:nvSpPr>
        <p:spPr bwMode="auto">
          <a:xfrm>
            <a:off x="5680075" y="3070225"/>
            <a:ext cx="2209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a:solidFill>
                  <a:srgbClr val="FF0000"/>
                </a:solidFill>
              </a:rPr>
              <a:t>$1.23 per hour</a:t>
            </a:r>
          </a:p>
        </p:txBody>
      </p:sp>
      <p:sp>
        <p:nvSpPr>
          <p:cNvPr id="18" name="TextBox 17"/>
          <p:cNvSpPr txBox="1">
            <a:spLocks noChangeArrowheads="1"/>
          </p:cNvSpPr>
          <p:nvPr/>
        </p:nvSpPr>
        <p:spPr bwMode="auto">
          <a:xfrm>
            <a:off x="5715000" y="1955800"/>
            <a:ext cx="2209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a:solidFill>
                  <a:srgbClr val="FF0000"/>
                </a:solidFill>
              </a:rPr>
              <a:t>18 mpg</a:t>
            </a:r>
          </a:p>
        </p:txBody>
      </p:sp>
      <p:sp>
        <p:nvSpPr>
          <p:cNvPr id="19" name="TextBox 18"/>
          <p:cNvSpPr txBox="1">
            <a:spLocks noChangeArrowheads="1"/>
          </p:cNvSpPr>
          <p:nvPr/>
        </p:nvSpPr>
        <p:spPr bwMode="auto">
          <a:xfrm>
            <a:off x="990600" y="2840038"/>
            <a:ext cx="35814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a:solidFill>
                  <a:srgbClr val="FF0000"/>
                </a:solidFill>
              </a:rPr>
              <a:t>18 students per teacher</a:t>
            </a:r>
          </a:p>
        </p:txBody>
      </p:sp>
      <p:sp>
        <p:nvSpPr>
          <p:cNvPr id="20" name="TextBox 19"/>
          <p:cNvSpPr txBox="1">
            <a:spLocks noChangeArrowheads="1"/>
          </p:cNvSpPr>
          <p:nvPr/>
        </p:nvSpPr>
        <p:spPr bwMode="auto">
          <a:xfrm>
            <a:off x="1371600" y="4149725"/>
            <a:ext cx="2209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a:solidFill>
                  <a:srgbClr val="FF0000"/>
                </a:solidFill>
              </a:rPr>
              <a:t>2 5/6 per hour</a:t>
            </a:r>
          </a:p>
        </p:txBody>
      </p:sp>
      <p:sp>
        <p:nvSpPr>
          <p:cNvPr id="21" name="TextBox 20"/>
          <p:cNvSpPr txBox="1">
            <a:spLocks noChangeArrowheads="1"/>
          </p:cNvSpPr>
          <p:nvPr/>
        </p:nvSpPr>
        <p:spPr bwMode="auto">
          <a:xfrm>
            <a:off x="1600200" y="5554663"/>
            <a:ext cx="2209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a:solidFill>
                  <a:srgbClr val="FF0000"/>
                </a:solidFill>
              </a:rPr>
              <a:t>60 mph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fade">
                                      <p:cBhvr>
                                        <p:cTn id="32" dur="500"/>
                                        <p:tgtEl>
                                          <p:spTgt spid="6">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Effect transition="in" filter="fade">
                                      <p:cBhvr>
                                        <p:cTn id="37" dur="500"/>
                                        <p:tgtEl>
                                          <p:spTgt spid="6">
                                            <p:txEl>
                                              <p:pRg st="2" end="2"/>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4" end="4"/>
                                            </p:txEl>
                                          </p:spTgt>
                                        </p:tgtEl>
                                        <p:attrNameLst>
                                          <p:attrName>style.visibility</p:attrName>
                                        </p:attrNameLst>
                                      </p:cBhvr>
                                      <p:to>
                                        <p:strVal val="visible"/>
                                      </p:to>
                                    </p:set>
                                    <p:animEffect transition="in" filter="fade">
                                      <p:cBhvr>
                                        <p:cTn id="42" dur="500"/>
                                        <p:tgtEl>
                                          <p:spTgt spid="6">
                                            <p:txEl>
                                              <p:pRg st="4" end="4"/>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6" end="6"/>
                                            </p:txEl>
                                          </p:spTgt>
                                        </p:tgtEl>
                                        <p:attrNameLst>
                                          <p:attrName>style.visibility</p:attrName>
                                        </p:attrNameLst>
                                      </p:cBhvr>
                                      <p:to>
                                        <p:strVal val="visible"/>
                                      </p:to>
                                    </p:set>
                                    <p:animEffect transition="in" filter="fade">
                                      <p:cBhvr>
                                        <p:cTn id="47" dur="500"/>
                                        <p:tgtEl>
                                          <p:spTgt spid="6">
                                            <p:txEl>
                                              <p:pRg st="6" end="6"/>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500"/>
                                        <p:tgtEl>
                                          <p:spTgt spid="1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fade">
                                      <p:cBhvr>
                                        <p:cTn id="57" dur="500"/>
                                        <p:tgtEl>
                                          <p:spTgt spid="10"/>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fade">
                                      <p:cBhvr>
                                        <p:cTn id="62" dur="500"/>
                                        <p:tgtEl>
                                          <p:spTgt spid="11"/>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500"/>
                                        <p:tgtEl>
                                          <p:spTgt spid="17"/>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fade">
                                      <p:cBhvr>
                                        <p:cTn id="72" dur="500"/>
                                        <p:tgtEl>
                                          <p:spTgt spid="18"/>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fade">
                                      <p:cBhvr>
                                        <p:cTn id="77" dur="500"/>
                                        <p:tgtEl>
                                          <p:spTgt spid="19"/>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fade">
                                      <p:cBhvr>
                                        <p:cTn id="82" dur="500"/>
                                        <p:tgtEl>
                                          <p:spTgt spid="20"/>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1"/>
                                        </p:tgtEl>
                                        <p:attrNameLst>
                                          <p:attrName>style.visibility</p:attrName>
                                        </p:attrNameLst>
                                      </p:cBhvr>
                                      <p:to>
                                        <p:strVal val="visible"/>
                                      </p:to>
                                    </p:set>
                                    <p:animEffect transition="in" filter="fade">
                                      <p:cBhvr>
                                        <p:cTn id="8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12" grpId="0"/>
      <p:bldP spid="13" grpId="0"/>
      <p:bldP spid="10" grpId="0"/>
      <p:bldP spid="11" grpId="0"/>
      <p:bldP spid="17" grpId="0"/>
      <p:bldP spid="18" grpId="0"/>
      <p:bldP spid="19" grpId="0"/>
      <p:bldP spid="20"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723900" y="838200"/>
            <a:ext cx="7696200" cy="609600"/>
          </a:xfrm>
        </p:spPr>
        <p:txBody>
          <a:bodyPr/>
          <a:lstStyle/>
          <a:p>
            <a:r>
              <a:rPr lang="en-US" altLang="en-US" b="1" smtClean="0">
                <a:solidFill>
                  <a:srgbClr val="001236"/>
                </a:solidFill>
                <a:latin typeface="appleberry" pitchFamily="2" charset="0"/>
              </a:rPr>
              <a:t>Complex Unit Rates</a:t>
            </a:r>
            <a:br>
              <a:rPr lang="en-US" altLang="en-US" b="1" smtClean="0">
                <a:solidFill>
                  <a:srgbClr val="001236"/>
                </a:solidFill>
                <a:latin typeface="appleberry" pitchFamily="2" charset="0"/>
              </a:rPr>
            </a:br>
            <a:endParaRPr lang="en-US" altLang="en-US" sz="2000" b="1" smtClean="0">
              <a:solidFill>
                <a:srgbClr val="001236"/>
              </a:solidFill>
              <a:latin typeface="Arial Narrow" panose="020B0606020202030204" pitchFamily="34" charset="0"/>
            </a:endParaRPr>
          </a:p>
        </p:txBody>
      </p:sp>
      <p:sp>
        <p:nvSpPr>
          <p:cNvPr id="14338" name="Content Placeholder 2"/>
          <p:cNvSpPr>
            <a:spLocks noGrp="1"/>
          </p:cNvSpPr>
          <p:nvPr>
            <p:ph idx="1"/>
          </p:nvPr>
        </p:nvSpPr>
        <p:spPr>
          <a:xfrm>
            <a:off x="457200" y="1219200"/>
            <a:ext cx="8229600" cy="5334000"/>
          </a:xfrm>
        </p:spPr>
        <p:txBody>
          <a:bodyPr/>
          <a:lstStyle/>
          <a:p>
            <a:pPr>
              <a:buFont typeface="Arial" charset="0"/>
              <a:buChar char="•"/>
              <a:defRPr/>
            </a:pPr>
            <a:r>
              <a:rPr lang="en-US" sz="3000" dirty="0" smtClean="0"/>
              <a:t>Suppose a boat travels 30 miles in 2 hours</a:t>
            </a:r>
          </a:p>
          <a:p>
            <a:pPr lvl="1">
              <a:buFont typeface="Courier New" pitchFamily="49" charset="0"/>
              <a:buChar char="o"/>
              <a:defRPr/>
            </a:pPr>
            <a:r>
              <a:rPr lang="en-US" sz="2600" dirty="0" smtClean="0"/>
              <a:t>How do you write this rate?</a:t>
            </a:r>
          </a:p>
          <a:p>
            <a:pPr marL="457200" lvl="1" indent="0">
              <a:buFont typeface="Arial" charset="0"/>
              <a:buNone/>
              <a:defRPr/>
            </a:pPr>
            <a:endParaRPr lang="en-US" sz="1800" dirty="0" smtClean="0"/>
          </a:p>
          <a:p>
            <a:pPr marL="457200" lvl="1" indent="0">
              <a:buFont typeface="Arial" charset="0"/>
              <a:buNone/>
              <a:defRPr/>
            </a:pPr>
            <a:endParaRPr lang="en-US" sz="600" dirty="0" smtClean="0"/>
          </a:p>
          <a:p>
            <a:pPr>
              <a:defRPr/>
            </a:pPr>
            <a:r>
              <a:rPr lang="en-US" dirty="0" smtClean="0"/>
              <a:t>Suppose </a:t>
            </a:r>
            <a:r>
              <a:rPr lang="en-US" dirty="0"/>
              <a:t>a boat travels </a:t>
            </a:r>
            <a:r>
              <a:rPr lang="en-US" dirty="0" smtClean="0"/>
              <a:t>12 </a:t>
            </a:r>
            <a:r>
              <a:rPr lang="en-US" dirty="0"/>
              <a:t>miles in </a:t>
            </a:r>
            <a:r>
              <a:rPr lang="en-US" dirty="0" smtClean="0"/>
              <a:t>2/3 </a:t>
            </a:r>
            <a:r>
              <a:rPr lang="en-US" dirty="0"/>
              <a:t>hours</a:t>
            </a:r>
          </a:p>
          <a:p>
            <a:pPr lvl="1">
              <a:buFont typeface="Courier New" pitchFamily="49" charset="0"/>
              <a:buChar char="o"/>
              <a:defRPr/>
            </a:pPr>
            <a:r>
              <a:rPr lang="en-US" sz="2600" dirty="0" smtClean="0"/>
              <a:t>How do you write this as a rate?</a:t>
            </a:r>
          </a:p>
          <a:p>
            <a:pPr marL="457200" lvl="1" indent="0">
              <a:buFont typeface="Arial" charset="0"/>
              <a:buNone/>
              <a:defRPr/>
            </a:pPr>
            <a:endParaRPr lang="en-US" sz="2200" dirty="0" smtClean="0"/>
          </a:p>
          <a:p>
            <a:pPr lvl="1">
              <a:buFont typeface="Courier New" pitchFamily="49" charset="0"/>
              <a:buChar char="o"/>
              <a:defRPr/>
            </a:pPr>
            <a:r>
              <a:rPr lang="en-US" sz="2600" dirty="0" smtClean="0"/>
              <a:t>How do you write this as a division problem?</a:t>
            </a:r>
          </a:p>
          <a:p>
            <a:pPr lvl="1">
              <a:buFont typeface="Courier New" pitchFamily="49" charset="0"/>
              <a:buChar char="o"/>
              <a:defRPr/>
            </a:pPr>
            <a:endParaRPr lang="en-US" sz="2600" dirty="0" smtClean="0"/>
          </a:p>
          <a:p>
            <a:pPr lvl="1">
              <a:buFont typeface="Courier New" pitchFamily="49" charset="0"/>
              <a:buChar char="o"/>
              <a:defRPr/>
            </a:pPr>
            <a:endParaRPr lang="en-US" sz="2000" dirty="0" smtClean="0"/>
          </a:p>
          <a:p>
            <a:pPr lvl="1">
              <a:buFont typeface="Courier New" pitchFamily="49" charset="0"/>
              <a:buChar char="o"/>
              <a:defRPr/>
            </a:pPr>
            <a:r>
              <a:rPr lang="en-US" sz="2600" dirty="0" smtClean="0"/>
              <a:t>Determine the unit rate: </a:t>
            </a:r>
            <a:r>
              <a:rPr lang="en-US" sz="2200" dirty="0" smtClean="0">
                <a:solidFill>
                  <a:srgbClr val="FF0000"/>
                </a:solidFill>
              </a:rPr>
              <a:t> 18mph</a:t>
            </a:r>
            <a:endParaRPr lang="en-US" sz="2200" dirty="0">
              <a:solidFill>
                <a:srgbClr val="FF0000"/>
              </a:solidFill>
            </a:endParaRPr>
          </a:p>
          <a:p>
            <a:pPr>
              <a:buFont typeface="Arial" charset="0"/>
              <a:buChar char="•"/>
              <a:defRPr/>
            </a:pPr>
            <a:endParaRPr lang="en-US" sz="2000" dirty="0" smtClean="0"/>
          </a:p>
          <a:p>
            <a:pPr marL="457200" lvl="1" indent="0">
              <a:buFont typeface="Arial" charset="0"/>
              <a:buNone/>
              <a:defRPr/>
            </a:pPr>
            <a:endParaRPr lang="en-US" sz="400" dirty="0" smtClean="0">
              <a:solidFill>
                <a:srgbClr val="001236"/>
              </a:solidFill>
              <a:latin typeface="Andy"/>
            </a:endParaRPr>
          </a:p>
          <a:p>
            <a:pPr marL="457200" lvl="1" indent="0">
              <a:buFont typeface="Arial" charset="0"/>
              <a:buNone/>
              <a:defRPr/>
            </a:pPr>
            <a:endParaRPr lang="en-US" dirty="0" smtClean="0">
              <a:solidFill>
                <a:srgbClr val="001236"/>
              </a:solidFill>
              <a:latin typeface="Andy"/>
            </a:endParaRPr>
          </a:p>
          <a:p>
            <a:pPr marL="457200" lvl="1" indent="0">
              <a:buFont typeface="Arial" charset="0"/>
              <a:buNone/>
              <a:defRPr/>
            </a:pPr>
            <a:endParaRPr lang="en-US" dirty="0">
              <a:solidFill>
                <a:srgbClr val="001236"/>
              </a:solidFill>
              <a:latin typeface="Andy"/>
            </a:endParaRPr>
          </a:p>
        </p:txBody>
      </p:sp>
      <p:sp>
        <p:nvSpPr>
          <p:cNvPr id="10338" name="Rectangle 8"/>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indent="4572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10339" name="Rectangle 9"/>
          <p:cNvSpPr>
            <a:spLocks noChangeArrowheads="1"/>
          </p:cNvSpPr>
          <p:nvPr/>
        </p:nvSpPr>
        <p:spPr bwMode="auto">
          <a:xfrm>
            <a:off x="22860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10340"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10341"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graphicFrame>
        <p:nvGraphicFramePr>
          <p:cNvPr id="21" name="Object 92"/>
          <p:cNvGraphicFramePr>
            <a:graphicFrameLocks noChangeAspect="1"/>
          </p:cNvGraphicFramePr>
          <p:nvPr/>
        </p:nvGraphicFramePr>
        <p:xfrm>
          <a:off x="5105400" y="1752600"/>
          <a:ext cx="2081213" cy="735013"/>
        </p:xfrm>
        <a:graphic>
          <a:graphicData uri="http://schemas.openxmlformats.org/presentationml/2006/ole">
            <mc:AlternateContent xmlns:mc="http://schemas.openxmlformats.org/markup-compatibility/2006">
              <mc:Choice xmlns:v="urn:schemas-microsoft-com:vml" Requires="v">
                <p:oleObj spid="_x0000_s10344" name="Equation" r:id="rId4" imgW="1104840" imgH="393480" progId="Equation.3">
                  <p:embed/>
                </p:oleObj>
              </mc:Choice>
              <mc:Fallback>
                <p:oleObj name="Equation" r:id="rId4" imgW="1104840" imgH="393480" progId="Equation.3">
                  <p:embed/>
                  <p:pic>
                    <p:nvPicPr>
                      <p:cNvPr id="0" name="Object 9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5400" y="1752600"/>
                        <a:ext cx="2081213" cy="73501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93"/>
          <p:cNvGraphicFramePr>
            <a:graphicFrameLocks noChangeAspect="1"/>
          </p:cNvGraphicFramePr>
          <p:nvPr/>
        </p:nvGraphicFramePr>
        <p:xfrm>
          <a:off x="2438400" y="5181600"/>
          <a:ext cx="838200" cy="749300"/>
        </p:xfrm>
        <a:graphic>
          <a:graphicData uri="http://schemas.openxmlformats.org/presentationml/2006/ole">
            <mc:AlternateContent xmlns:mc="http://schemas.openxmlformats.org/markup-compatibility/2006">
              <mc:Choice xmlns:v="urn:schemas-microsoft-com:vml" Requires="v">
                <p:oleObj spid="_x0000_s10345" name="Equation" r:id="rId6" imgW="419040" imgH="393480" progId="Equation.3">
                  <p:embed/>
                </p:oleObj>
              </mc:Choice>
              <mc:Fallback>
                <p:oleObj name="Equation" r:id="rId6" imgW="419040" imgH="393480" progId="Equation.3">
                  <p:embed/>
                  <p:pic>
                    <p:nvPicPr>
                      <p:cNvPr id="0" name="Object 9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38400" y="5181600"/>
                        <a:ext cx="838200" cy="7493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 name="AutoShape 2"/>
          <p:cNvSpPr>
            <a:spLocks noChangeArrowheads="1"/>
          </p:cNvSpPr>
          <p:nvPr/>
        </p:nvSpPr>
        <p:spPr bwMode="auto">
          <a:xfrm>
            <a:off x="3657600" y="5257800"/>
            <a:ext cx="495300" cy="246063"/>
          </a:xfrm>
          <a:prstGeom prst="rightArrow">
            <a:avLst>
              <a:gd name="adj1" fmla="val 50000"/>
              <a:gd name="adj2" fmla="val 45747"/>
            </a:avLst>
          </a:prstGeom>
          <a:solidFill>
            <a:srgbClr val="FFFFFF"/>
          </a:solidFill>
          <a:ln w="9525">
            <a:solidFill>
              <a:srgbClr val="000000"/>
            </a:solidFill>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graphicFrame>
        <p:nvGraphicFramePr>
          <p:cNvPr id="24" name="Object 94"/>
          <p:cNvGraphicFramePr>
            <a:graphicFrameLocks noChangeAspect="1"/>
          </p:cNvGraphicFramePr>
          <p:nvPr/>
        </p:nvGraphicFramePr>
        <p:xfrm>
          <a:off x="4572000" y="5105400"/>
          <a:ext cx="1335088" cy="754063"/>
        </p:xfrm>
        <a:graphic>
          <a:graphicData uri="http://schemas.openxmlformats.org/presentationml/2006/ole">
            <mc:AlternateContent xmlns:mc="http://schemas.openxmlformats.org/markup-compatibility/2006">
              <mc:Choice xmlns:v="urn:schemas-microsoft-com:vml" Requires="v">
                <p:oleObj spid="_x0000_s10346" name="Equation" r:id="rId8" imgW="685800" imgH="393480" progId="Equation.3">
                  <p:embed/>
                </p:oleObj>
              </mc:Choice>
              <mc:Fallback>
                <p:oleObj name="Equation" r:id="rId8" imgW="685800" imgH="393480" progId="Equation.3">
                  <p:embed/>
                  <p:pic>
                    <p:nvPicPr>
                      <p:cNvPr id="0" name="Object 9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2000" y="5105400"/>
                        <a:ext cx="1335088" cy="75406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 name="Object 95"/>
          <p:cNvGraphicFramePr>
            <a:graphicFrameLocks noChangeAspect="1"/>
          </p:cNvGraphicFramePr>
          <p:nvPr/>
        </p:nvGraphicFramePr>
        <p:xfrm>
          <a:off x="6553200" y="3200400"/>
          <a:ext cx="1244600" cy="735013"/>
        </p:xfrm>
        <a:graphic>
          <a:graphicData uri="http://schemas.openxmlformats.org/presentationml/2006/ole">
            <mc:AlternateContent xmlns:mc="http://schemas.openxmlformats.org/markup-compatibility/2006">
              <mc:Choice xmlns:v="urn:schemas-microsoft-com:vml" Requires="v">
                <p:oleObj spid="_x0000_s10347" name="Equation" r:id="rId10" imgW="660240" imgH="393480" progId="Equation.3">
                  <p:embed/>
                </p:oleObj>
              </mc:Choice>
              <mc:Fallback>
                <p:oleObj name="Equation" r:id="rId10" imgW="660240" imgH="393480" progId="Equation.3">
                  <p:embed/>
                  <p:pic>
                    <p:nvPicPr>
                      <p:cNvPr id="0" name="Object 9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553200" y="3200400"/>
                        <a:ext cx="1244600" cy="73501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14338">
                                            <p:txEl>
                                              <p:pRg st="0" end="0"/>
                                            </p:txEl>
                                          </p:spTgt>
                                        </p:tgtEl>
                                        <p:attrNameLst>
                                          <p:attrName>style.visibility</p:attrName>
                                        </p:attrNameLst>
                                      </p:cBhvr>
                                      <p:to>
                                        <p:strVal val="visible"/>
                                      </p:to>
                                    </p:set>
                                    <p:anim calcmode="lin" valueType="num">
                                      <p:cBhvr additive="base">
                                        <p:cTn id="11" dur="5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14338">
                                            <p:txEl>
                                              <p:pRg st="1" end="1"/>
                                            </p:txEl>
                                          </p:spTgt>
                                        </p:tgtEl>
                                        <p:attrNameLst>
                                          <p:attrName>style.visibility</p:attrName>
                                        </p:attrNameLst>
                                      </p:cBhvr>
                                      <p:to>
                                        <p:strVal val="visible"/>
                                      </p:to>
                                    </p:set>
                                    <p:anim calcmode="lin" valueType="num">
                                      <p:cBhvr additive="base">
                                        <p:cTn id="17" dur="5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433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14338">
                                            <p:txEl>
                                              <p:pRg st="4" end="4"/>
                                            </p:txEl>
                                          </p:spTgt>
                                        </p:tgtEl>
                                        <p:attrNameLst>
                                          <p:attrName>style.visibility</p:attrName>
                                        </p:attrNameLst>
                                      </p:cBhvr>
                                      <p:to>
                                        <p:strVal val="visible"/>
                                      </p:to>
                                    </p:set>
                                    <p:anim calcmode="lin" valueType="num">
                                      <p:cBhvr additive="base">
                                        <p:cTn id="28" dur="500" fill="hold"/>
                                        <p:tgtEl>
                                          <p:spTgt spid="14338">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433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nodeType="clickEffect">
                                  <p:stCondLst>
                                    <p:cond delay="0"/>
                                  </p:stCondLst>
                                  <p:childTnLst>
                                    <p:set>
                                      <p:cBhvr>
                                        <p:cTn id="33" dur="1" fill="hold">
                                          <p:stCondLst>
                                            <p:cond delay="0"/>
                                          </p:stCondLst>
                                        </p:cTn>
                                        <p:tgtEl>
                                          <p:spTgt spid="14338">
                                            <p:txEl>
                                              <p:pRg st="5" end="5"/>
                                            </p:txEl>
                                          </p:spTgt>
                                        </p:tgtEl>
                                        <p:attrNameLst>
                                          <p:attrName>style.visibility</p:attrName>
                                        </p:attrNameLst>
                                      </p:cBhvr>
                                      <p:to>
                                        <p:strVal val="visible"/>
                                      </p:to>
                                    </p:set>
                                    <p:anim calcmode="lin" valueType="num">
                                      <p:cBhvr additive="base">
                                        <p:cTn id="34" dur="500" fill="hold"/>
                                        <p:tgtEl>
                                          <p:spTgt spid="14338">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1433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nodeType="clickEffect">
                                  <p:stCondLst>
                                    <p:cond delay="0"/>
                                  </p:stCondLst>
                                  <p:childTnLst>
                                    <p:set>
                                      <p:cBhvr>
                                        <p:cTn id="39" dur="1" fill="hold">
                                          <p:stCondLst>
                                            <p:cond delay="0"/>
                                          </p:stCondLst>
                                        </p:cTn>
                                        <p:tgtEl>
                                          <p:spTgt spid="14338">
                                            <p:txEl>
                                              <p:pRg st="7" end="7"/>
                                            </p:txEl>
                                          </p:spTgt>
                                        </p:tgtEl>
                                        <p:attrNameLst>
                                          <p:attrName>style.visibility</p:attrName>
                                        </p:attrNameLst>
                                      </p:cBhvr>
                                      <p:to>
                                        <p:strVal val="visible"/>
                                      </p:to>
                                    </p:set>
                                    <p:anim calcmode="lin" valueType="num">
                                      <p:cBhvr additive="base">
                                        <p:cTn id="40" dur="500" fill="hold"/>
                                        <p:tgtEl>
                                          <p:spTgt spid="14338">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433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nodeType="click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fade">
                                      <p:cBhvr>
                                        <p:cTn id="46" dur="500"/>
                                        <p:tgtEl>
                                          <p:spTgt spid="28"/>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nodeType="click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500"/>
                                        <p:tgtEl>
                                          <p:spTgt spid="22"/>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fade">
                                      <p:cBhvr>
                                        <p:cTn id="56" dur="500"/>
                                        <p:tgtEl>
                                          <p:spTgt spid="30"/>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0" presetClass="entr" presetSubtype="0" fill="hold" nodeType="click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fade">
                                      <p:cBhvr>
                                        <p:cTn id="61" dur="500"/>
                                        <p:tgtEl>
                                          <p:spTgt spid="24"/>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4" fill="hold" nodeType="clickEffect">
                                  <p:stCondLst>
                                    <p:cond delay="0"/>
                                  </p:stCondLst>
                                  <p:childTnLst>
                                    <p:set>
                                      <p:cBhvr>
                                        <p:cTn id="65" dur="1" fill="hold">
                                          <p:stCondLst>
                                            <p:cond delay="0"/>
                                          </p:stCondLst>
                                        </p:cTn>
                                        <p:tgtEl>
                                          <p:spTgt spid="14338">
                                            <p:txEl>
                                              <p:pRg st="10" end="10"/>
                                            </p:txEl>
                                          </p:spTgt>
                                        </p:tgtEl>
                                        <p:attrNameLst>
                                          <p:attrName>style.visibility</p:attrName>
                                        </p:attrNameLst>
                                      </p:cBhvr>
                                      <p:to>
                                        <p:strVal val="visible"/>
                                      </p:to>
                                    </p:set>
                                    <p:anim calcmode="lin" valueType="num">
                                      <p:cBhvr additive="base">
                                        <p:cTn id="66" dur="500" fill="hold"/>
                                        <p:tgtEl>
                                          <p:spTgt spid="14338">
                                            <p:txEl>
                                              <p:pRg st="10" end="10"/>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14338">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P spid="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457200" y="838200"/>
            <a:ext cx="8153400" cy="5257800"/>
          </a:xfrm>
        </p:spPr>
        <p:txBody>
          <a:bodyPr/>
          <a:lstStyle/>
          <a:p>
            <a:pPr>
              <a:buFont typeface="Arial" charset="0"/>
              <a:buChar char="•"/>
              <a:defRPr/>
            </a:pPr>
            <a:r>
              <a:rPr lang="en-US" sz="3000" dirty="0" smtClean="0">
                <a:solidFill>
                  <a:srgbClr val="001236"/>
                </a:solidFill>
                <a:latin typeface="Andy"/>
              </a:rPr>
              <a:t>Suppose </a:t>
            </a:r>
            <a:r>
              <a:rPr lang="en-US" sz="3000" dirty="0">
                <a:solidFill>
                  <a:srgbClr val="001236"/>
                </a:solidFill>
                <a:latin typeface="Andy"/>
              </a:rPr>
              <a:t>a boat travels </a:t>
            </a:r>
            <a:r>
              <a:rPr lang="en-US" sz="3000" dirty="0" smtClean="0">
                <a:solidFill>
                  <a:srgbClr val="001236"/>
                </a:solidFill>
                <a:latin typeface="Andy"/>
              </a:rPr>
              <a:t>8 ¾ miles </a:t>
            </a:r>
            <a:r>
              <a:rPr lang="en-US" sz="3000" dirty="0">
                <a:solidFill>
                  <a:srgbClr val="001236"/>
                </a:solidFill>
                <a:latin typeface="Andy"/>
              </a:rPr>
              <a:t>in </a:t>
            </a:r>
            <a:r>
              <a:rPr lang="en-US" sz="3000" dirty="0" smtClean="0">
                <a:solidFill>
                  <a:srgbClr val="001236"/>
                </a:solidFill>
                <a:latin typeface="Andy"/>
              </a:rPr>
              <a:t>5/8 </a:t>
            </a:r>
            <a:r>
              <a:rPr lang="en-US" sz="3000" dirty="0">
                <a:solidFill>
                  <a:srgbClr val="001236"/>
                </a:solidFill>
                <a:latin typeface="Andy"/>
              </a:rPr>
              <a:t>hours.</a:t>
            </a:r>
          </a:p>
          <a:p>
            <a:pPr lvl="1">
              <a:buFont typeface="Courier New" pitchFamily="49" charset="0"/>
              <a:buChar char="o"/>
              <a:defRPr/>
            </a:pPr>
            <a:r>
              <a:rPr lang="en-US" dirty="0">
                <a:solidFill>
                  <a:srgbClr val="001236"/>
                </a:solidFill>
                <a:latin typeface="Andy"/>
              </a:rPr>
              <a:t>How </a:t>
            </a:r>
            <a:r>
              <a:rPr lang="en-US" dirty="0" smtClean="0">
                <a:solidFill>
                  <a:srgbClr val="001236"/>
                </a:solidFill>
                <a:latin typeface="Andy"/>
              </a:rPr>
              <a:t>do you write this as a rate?</a:t>
            </a:r>
          </a:p>
          <a:p>
            <a:pPr marL="457200" lvl="1" indent="0">
              <a:buFont typeface="Arial" charset="0"/>
              <a:buNone/>
              <a:defRPr/>
            </a:pPr>
            <a:endParaRPr lang="en-US" dirty="0" smtClean="0">
              <a:solidFill>
                <a:srgbClr val="001236"/>
              </a:solidFill>
              <a:latin typeface="Andy"/>
            </a:endParaRPr>
          </a:p>
          <a:p>
            <a:pPr marL="457200" lvl="1" indent="0">
              <a:buFont typeface="Arial" charset="0"/>
              <a:buNone/>
              <a:defRPr/>
            </a:pPr>
            <a:endParaRPr lang="en-US" dirty="0" smtClean="0">
              <a:solidFill>
                <a:srgbClr val="001236"/>
              </a:solidFill>
              <a:latin typeface="Andy"/>
            </a:endParaRPr>
          </a:p>
          <a:p>
            <a:pPr lvl="1">
              <a:buFont typeface="Courier New" pitchFamily="49" charset="0"/>
              <a:buChar char="o"/>
              <a:defRPr/>
            </a:pPr>
            <a:r>
              <a:rPr lang="en-US" dirty="0" smtClean="0">
                <a:solidFill>
                  <a:srgbClr val="001236"/>
                </a:solidFill>
                <a:latin typeface="Andy"/>
              </a:rPr>
              <a:t>How do you write this as a division problem?</a:t>
            </a:r>
          </a:p>
          <a:p>
            <a:pPr marL="457200" lvl="1" indent="0">
              <a:buFont typeface="Arial" charset="0"/>
              <a:buNone/>
              <a:defRPr/>
            </a:pPr>
            <a:endParaRPr lang="en-US" dirty="0" smtClean="0">
              <a:solidFill>
                <a:srgbClr val="001236"/>
              </a:solidFill>
              <a:latin typeface="Andy"/>
            </a:endParaRPr>
          </a:p>
          <a:p>
            <a:pPr marL="457200" lvl="1" indent="0">
              <a:buFont typeface="Arial" charset="0"/>
              <a:buNone/>
              <a:defRPr/>
            </a:pPr>
            <a:endParaRPr lang="en-US" dirty="0" smtClean="0">
              <a:solidFill>
                <a:srgbClr val="001236"/>
              </a:solidFill>
              <a:latin typeface="Andy"/>
            </a:endParaRPr>
          </a:p>
          <a:p>
            <a:pPr lvl="1">
              <a:buFont typeface="Courier New" pitchFamily="49" charset="0"/>
              <a:buChar char="o"/>
              <a:defRPr/>
            </a:pPr>
            <a:r>
              <a:rPr lang="en-US" dirty="0" smtClean="0">
                <a:solidFill>
                  <a:srgbClr val="001236"/>
                </a:solidFill>
                <a:latin typeface="Andy"/>
              </a:rPr>
              <a:t>Determine the unit rate: </a:t>
            </a:r>
            <a:r>
              <a:rPr lang="en-US" dirty="0" smtClean="0">
                <a:solidFill>
                  <a:srgbClr val="FF0000"/>
                </a:solidFill>
                <a:latin typeface="Andy"/>
              </a:rPr>
              <a:t>14 mph</a:t>
            </a:r>
            <a:endParaRPr lang="en-US" dirty="0">
              <a:solidFill>
                <a:srgbClr val="FF0000"/>
              </a:solidFill>
              <a:latin typeface="Andy"/>
            </a:endParaRPr>
          </a:p>
          <a:p>
            <a:pPr marL="457200" lvl="1" indent="0">
              <a:buFont typeface="Arial" charset="0"/>
              <a:buNone/>
              <a:defRPr/>
            </a:pPr>
            <a:endParaRPr lang="en-US" dirty="0" smtClean="0">
              <a:solidFill>
                <a:srgbClr val="001236"/>
              </a:solidFill>
              <a:latin typeface="Andy"/>
            </a:endParaRPr>
          </a:p>
          <a:p>
            <a:pPr marL="0" indent="0">
              <a:buFont typeface="Arial" charset="0"/>
              <a:buNone/>
              <a:defRPr/>
            </a:pPr>
            <a:endParaRPr lang="en-US" sz="600" dirty="0" smtClean="0">
              <a:solidFill>
                <a:srgbClr val="001236"/>
              </a:solidFill>
              <a:latin typeface="Andy"/>
            </a:endParaRPr>
          </a:p>
          <a:p>
            <a:pPr marL="457200" lvl="1" indent="0">
              <a:buFont typeface="Arial" charset="0"/>
              <a:buNone/>
              <a:defRPr/>
            </a:pPr>
            <a:endParaRPr lang="en-US" dirty="0" smtClean="0">
              <a:solidFill>
                <a:srgbClr val="001236"/>
              </a:solidFill>
              <a:latin typeface="Andy"/>
            </a:endParaRPr>
          </a:p>
          <a:p>
            <a:pPr marL="457200" lvl="1" indent="0">
              <a:buFont typeface="Arial" charset="0"/>
              <a:buNone/>
              <a:defRPr/>
            </a:pPr>
            <a:endParaRPr lang="en-US" dirty="0">
              <a:solidFill>
                <a:srgbClr val="001236"/>
              </a:solidFill>
              <a:latin typeface="Andy"/>
            </a:endParaRPr>
          </a:p>
        </p:txBody>
      </p:sp>
      <p:sp>
        <p:nvSpPr>
          <p:cNvPr id="11325" name="Rectangle 8"/>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indent="4572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11326" name="Rectangle 9"/>
          <p:cNvSpPr>
            <a:spLocks noChangeArrowheads="1"/>
          </p:cNvSpPr>
          <p:nvPr/>
        </p:nvSpPr>
        <p:spPr bwMode="auto">
          <a:xfrm>
            <a:off x="22860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graphicFrame>
        <p:nvGraphicFramePr>
          <p:cNvPr id="3" name="Object 57"/>
          <p:cNvGraphicFramePr>
            <a:graphicFrameLocks noChangeAspect="1"/>
          </p:cNvGraphicFramePr>
          <p:nvPr/>
        </p:nvGraphicFramePr>
        <p:xfrm>
          <a:off x="3733800" y="2590800"/>
          <a:ext cx="1339850" cy="735013"/>
        </p:xfrm>
        <a:graphic>
          <a:graphicData uri="http://schemas.openxmlformats.org/presentationml/2006/ole">
            <mc:AlternateContent xmlns:mc="http://schemas.openxmlformats.org/markup-compatibility/2006">
              <mc:Choice xmlns:v="urn:schemas-microsoft-com:vml" Requires="v">
                <p:oleObj spid="_x0000_s11329" name="Equation" r:id="rId4" imgW="711000" imgH="393480" progId="Equation.3">
                  <p:embed/>
                </p:oleObj>
              </mc:Choice>
              <mc:Fallback>
                <p:oleObj name="Equation" r:id="rId4" imgW="711000" imgH="393480" progId="Equation.3">
                  <p:embed/>
                  <p:pic>
                    <p:nvPicPr>
                      <p:cNvPr id="0" name="Object 5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2590800"/>
                        <a:ext cx="1339850" cy="73501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58"/>
          <p:cNvGraphicFramePr>
            <a:graphicFrameLocks noChangeAspect="1"/>
          </p:cNvGraphicFramePr>
          <p:nvPr/>
        </p:nvGraphicFramePr>
        <p:xfrm>
          <a:off x="2590800" y="4038600"/>
          <a:ext cx="914400" cy="749300"/>
        </p:xfrm>
        <a:graphic>
          <a:graphicData uri="http://schemas.openxmlformats.org/presentationml/2006/ole">
            <mc:AlternateContent xmlns:mc="http://schemas.openxmlformats.org/markup-compatibility/2006">
              <mc:Choice xmlns:v="urn:schemas-microsoft-com:vml" Requires="v">
                <p:oleObj spid="_x0000_s11330" name="Equation" r:id="rId6" imgW="457200" imgH="393480" progId="Equation.3">
                  <p:embed/>
                </p:oleObj>
              </mc:Choice>
              <mc:Fallback>
                <p:oleObj name="Equation" r:id="rId6" imgW="457200" imgH="393480" progId="Equation.3">
                  <p:embed/>
                  <p:pic>
                    <p:nvPicPr>
                      <p:cNvPr id="0" name="Object 5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90800" y="4038600"/>
                        <a:ext cx="914400" cy="7493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AutoShape 2"/>
          <p:cNvSpPr>
            <a:spLocks noChangeArrowheads="1"/>
          </p:cNvSpPr>
          <p:nvPr/>
        </p:nvSpPr>
        <p:spPr bwMode="auto">
          <a:xfrm>
            <a:off x="3810000" y="4267200"/>
            <a:ext cx="495300" cy="244475"/>
          </a:xfrm>
          <a:prstGeom prst="rightArrow">
            <a:avLst>
              <a:gd name="adj1" fmla="val 50000"/>
              <a:gd name="adj2" fmla="val 46044"/>
            </a:avLst>
          </a:prstGeom>
          <a:solidFill>
            <a:srgbClr val="FFFFFF"/>
          </a:solidFill>
          <a:ln w="9525">
            <a:solidFill>
              <a:srgbClr val="000000"/>
            </a:solidFill>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graphicFrame>
        <p:nvGraphicFramePr>
          <p:cNvPr id="8" name="Object 59"/>
          <p:cNvGraphicFramePr>
            <a:graphicFrameLocks noChangeAspect="1"/>
          </p:cNvGraphicFramePr>
          <p:nvPr/>
        </p:nvGraphicFramePr>
        <p:xfrm>
          <a:off x="4572000" y="4038600"/>
          <a:ext cx="1384300" cy="754063"/>
        </p:xfrm>
        <a:graphic>
          <a:graphicData uri="http://schemas.openxmlformats.org/presentationml/2006/ole">
            <mc:AlternateContent xmlns:mc="http://schemas.openxmlformats.org/markup-compatibility/2006">
              <mc:Choice xmlns:v="urn:schemas-microsoft-com:vml" Requires="v">
                <p:oleObj spid="_x0000_s11331" name="Equation" r:id="rId8" imgW="711000" imgH="393480" progId="Equation.3">
                  <p:embed/>
                </p:oleObj>
              </mc:Choice>
              <mc:Fallback>
                <p:oleObj name="Equation" r:id="rId8" imgW="711000" imgH="393480" progId="Equation.3">
                  <p:embed/>
                  <p:pic>
                    <p:nvPicPr>
                      <p:cNvPr id="0" name="Object 5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2000" y="4038600"/>
                        <a:ext cx="1384300" cy="75406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5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338">
                                            <p:txEl>
                                              <p:pRg st="1" end="1"/>
                                            </p:txEl>
                                          </p:spTgt>
                                        </p:tgtEl>
                                        <p:attrNameLst>
                                          <p:attrName>style.visibility</p:attrName>
                                        </p:attrNameLst>
                                      </p:cBhvr>
                                      <p:to>
                                        <p:strVal val="visible"/>
                                      </p:to>
                                    </p:set>
                                    <p:anim calcmode="lin" valueType="num">
                                      <p:cBhvr additive="base">
                                        <p:cTn id="13" dur="5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4338">
                                            <p:txEl>
                                              <p:pRg st="4" end="4"/>
                                            </p:txEl>
                                          </p:spTgt>
                                        </p:tgtEl>
                                        <p:attrNameLst>
                                          <p:attrName>style.visibility</p:attrName>
                                        </p:attrNameLst>
                                      </p:cBhvr>
                                      <p:to>
                                        <p:strVal val="visible"/>
                                      </p:to>
                                    </p:set>
                                    <p:anim calcmode="lin" valueType="num">
                                      <p:cBhvr additive="base">
                                        <p:cTn id="24" dur="500" fill="hold"/>
                                        <p:tgtEl>
                                          <p:spTgt spid="14338">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433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500"/>
                                        <p:tgtEl>
                                          <p:spTgt spid="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500"/>
                                        <p:tgtEl>
                                          <p:spTgt spid="8"/>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14338">
                                            <p:txEl>
                                              <p:pRg st="7" end="7"/>
                                            </p:txEl>
                                          </p:spTgt>
                                        </p:tgtEl>
                                        <p:attrNameLst>
                                          <p:attrName>style.visibility</p:attrName>
                                        </p:attrNameLst>
                                      </p:cBhvr>
                                      <p:to>
                                        <p:strVal val="visible"/>
                                      </p:to>
                                    </p:set>
                                    <p:anim calcmode="lin" valueType="num">
                                      <p:cBhvr additive="base">
                                        <p:cTn id="45" dur="500" fill="hold"/>
                                        <p:tgtEl>
                                          <p:spTgt spid="14338">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433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609600" y="838200"/>
            <a:ext cx="8001000" cy="5257800"/>
          </a:xfrm>
        </p:spPr>
        <p:txBody>
          <a:bodyPr/>
          <a:lstStyle/>
          <a:p>
            <a:pPr marL="0" indent="0">
              <a:buFont typeface="Arial" charset="0"/>
              <a:buNone/>
              <a:defRPr/>
            </a:pPr>
            <a:endParaRPr lang="en-US" sz="3000" dirty="0" smtClean="0">
              <a:solidFill>
                <a:schemeClr val="tx1"/>
              </a:solidFill>
              <a:latin typeface="Andy"/>
            </a:endParaRPr>
          </a:p>
          <a:p>
            <a:pPr>
              <a:buFont typeface="Arial" charset="0"/>
              <a:buChar char="•"/>
              <a:defRPr/>
            </a:pPr>
            <a:r>
              <a:rPr lang="en-US" sz="3000" dirty="0" smtClean="0">
                <a:solidFill>
                  <a:schemeClr val="tx1"/>
                </a:solidFill>
                <a:latin typeface="Andy"/>
              </a:rPr>
              <a:t>.</a:t>
            </a:r>
            <a:r>
              <a:rPr lang="en-US" sz="3000" dirty="0" smtClean="0">
                <a:solidFill>
                  <a:srgbClr val="FF0000"/>
                </a:solidFill>
                <a:latin typeface="Andy"/>
              </a:rPr>
              <a:t>Complex</a:t>
            </a:r>
            <a:r>
              <a:rPr lang="en-US" sz="3000" dirty="0" smtClean="0">
                <a:solidFill>
                  <a:srgbClr val="001236"/>
                </a:solidFill>
                <a:latin typeface="Andy"/>
              </a:rPr>
              <a:t> fractions are fractions that have fractions within them.  They are either in the </a:t>
            </a:r>
            <a:r>
              <a:rPr lang="en-US" sz="3000" dirty="0" smtClean="0">
                <a:solidFill>
                  <a:srgbClr val="FF0000"/>
                </a:solidFill>
                <a:latin typeface="Andy"/>
              </a:rPr>
              <a:t>numerator</a:t>
            </a:r>
            <a:r>
              <a:rPr lang="en-US" sz="3000" dirty="0" smtClean="0">
                <a:solidFill>
                  <a:srgbClr val="001236"/>
                </a:solidFill>
                <a:latin typeface="Andy"/>
              </a:rPr>
              <a:t>, denominator, or </a:t>
            </a:r>
            <a:r>
              <a:rPr lang="en-US" sz="3000" dirty="0" smtClean="0">
                <a:solidFill>
                  <a:srgbClr val="FF0000"/>
                </a:solidFill>
                <a:latin typeface="Andy"/>
              </a:rPr>
              <a:t>both</a:t>
            </a:r>
            <a:r>
              <a:rPr lang="en-US" sz="3000" dirty="0" smtClean="0">
                <a:solidFill>
                  <a:srgbClr val="001236"/>
                </a:solidFill>
                <a:latin typeface="Andy"/>
              </a:rPr>
              <a:t>.</a:t>
            </a:r>
          </a:p>
          <a:p>
            <a:pPr>
              <a:buFont typeface="Arial" charset="0"/>
              <a:buChar char="•"/>
              <a:defRPr/>
            </a:pPr>
            <a:endParaRPr lang="en-US" sz="3000" dirty="0" smtClean="0">
              <a:solidFill>
                <a:srgbClr val="001236"/>
              </a:solidFill>
              <a:latin typeface="Andy"/>
            </a:endParaRPr>
          </a:p>
          <a:p>
            <a:pPr>
              <a:buFont typeface="Arial" charset="0"/>
              <a:buChar char="•"/>
              <a:defRPr/>
            </a:pPr>
            <a:r>
              <a:rPr lang="en-US" sz="3000" dirty="0" smtClean="0">
                <a:solidFill>
                  <a:srgbClr val="001236"/>
                </a:solidFill>
                <a:latin typeface="Andy"/>
              </a:rPr>
              <a:t>Divide complex fractions by multiplying </a:t>
            </a:r>
            <a:r>
              <a:rPr lang="en-US" sz="3000" i="1" dirty="0" smtClean="0">
                <a:solidFill>
                  <a:srgbClr val="001236"/>
                </a:solidFill>
                <a:latin typeface="Andy"/>
              </a:rPr>
              <a:t>(keep, change, change)</a:t>
            </a:r>
            <a:endParaRPr lang="en-US" sz="3000" dirty="0">
              <a:solidFill>
                <a:srgbClr val="001236"/>
              </a:solidFill>
              <a:latin typeface="Andy"/>
            </a:endParaRPr>
          </a:p>
          <a:p>
            <a:pPr marL="457200" lvl="1" indent="0">
              <a:buFont typeface="Arial" charset="0"/>
              <a:buNone/>
              <a:defRPr/>
            </a:pPr>
            <a:endParaRPr lang="en-US" dirty="0" smtClean="0">
              <a:solidFill>
                <a:srgbClr val="001236"/>
              </a:solidFill>
              <a:latin typeface="Andy"/>
            </a:endParaRPr>
          </a:p>
          <a:p>
            <a:pPr marL="0" indent="0">
              <a:buFont typeface="Arial" charset="0"/>
              <a:buNone/>
              <a:defRPr/>
            </a:pPr>
            <a:endParaRPr lang="en-US" sz="600" dirty="0" smtClean="0">
              <a:solidFill>
                <a:srgbClr val="001236"/>
              </a:solidFill>
              <a:latin typeface="Andy"/>
            </a:endParaRPr>
          </a:p>
          <a:p>
            <a:pPr marL="457200" lvl="1" indent="0">
              <a:buFont typeface="Arial" charset="0"/>
              <a:buNone/>
              <a:defRPr/>
            </a:pPr>
            <a:endParaRPr lang="en-US" dirty="0" smtClean="0">
              <a:solidFill>
                <a:srgbClr val="001236"/>
              </a:solidFill>
              <a:latin typeface="Andy"/>
            </a:endParaRPr>
          </a:p>
          <a:p>
            <a:pPr marL="457200" lvl="1" indent="0">
              <a:buFont typeface="Arial" charset="0"/>
              <a:buNone/>
              <a:defRPr/>
            </a:pPr>
            <a:endParaRPr lang="en-US" dirty="0">
              <a:solidFill>
                <a:srgbClr val="001236"/>
              </a:solidFill>
              <a:latin typeface="Andy"/>
            </a:endParaRPr>
          </a:p>
        </p:txBody>
      </p:sp>
      <p:sp>
        <p:nvSpPr>
          <p:cNvPr id="32770" name="Rectangle 8"/>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indent="4572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32771" name="Rectangle 9"/>
          <p:cNvSpPr>
            <a:spLocks noChangeArrowheads="1"/>
          </p:cNvSpPr>
          <p:nvPr/>
        </p:nvSpPr>
        <p:spPr bwMode="auto">
          <a:xfrm>
            <a:off x="22860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338">
                                            <p:txEl>
                                              <p:pRg st="1" end="1"/>
                                            </p:txEl>
                                          </p:spTgt>
                                        </p:tgtEl>
                                        <p:attrNameLst>
                                          <p:attrName>style.visibility</p:attrName>
                                        </p:attrNameLst>
                                      </p:cBhvr>
                                      <p:to>
                                        <p:strVal val="visible"/>
                                      </p:to>
                                    </p:set>
                                    <p:anim calcmode="lin" valueType="num">
                                      <p:cBhvr additive="base">
                                        <p:cTn id="7" dur="5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338">
                                            <p:txEl>
                                              <p:pRg st="3" end="3"/>
                                            </p:txEl>
                                          </p:spTgt>
                                        </p:tgtEl>
                                        <p:attrNameLst>
                                          <p:attrName>style.visibility</p:attrName>
                                        </p:attrNameLst>
                                      </p:cBhvr>
                                      <p:to>
                                        <p:strVal val="visible"/>
                                      </p:to>
                                    </p:set>
                                    <p:anim calcmode="lin" valueType="num">
                                      <p:cBhvr additive="base">
                                        <p:cTn id="13" dur="5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762000" y="1752600"/>
            <a:ext cx="3810000" cy="4495800"/>
          </a:xfrm>
        </p:spPr>
        <p:txBody>
          <a:bodyPr/>
          <a:lstStyle/>
          <a:p>
            <a:pPr>
              <a:buFont typeface="+mj-lt"/>
              <a:buAutoNum type="arabicPeriod"/>
              <a:defRPr/>
            </a:pPr>
            <a:r>
              <a:rPr lang="en-US" sz="1800" dirty="0"/>
              <a:t>Mary is making pillows for her Life Skills class.  She bought  yards of fabric.  Her total cost was $16.  What was the cost per yard?</a:t>
            </a:r>
          </a:p>
          <a:p>
            <a:pPr marL="0" indent="0">
              <a:buFont typeface="Arial" charset="0"/>
              <a:buNone/>
              <a:defRPr/>
            </a:pPr>
            <a:endParaRPr lang="en-US" sz="2800" dirty="0"/>
          </a:p>
          <a:p>
            <a:pPr marL="0" indent="0">
              <a:buFont typeface="Arial" charset="0"/>
              <a:buNone/>
              <a:defRPr/>
            </a:pPr>
            <a:endParaRPr lang="en-US" sz="1200" dirty="0" smtClean="0"/>
          </a:p>
          <a:p>
            <a:pPr>
              <a:buFont typeface="+mj-lt"/>
              <a:buAutoNum type="arabicPeriod" startAt="3"/>
              <a:defRPr/>
            </a:pPr>
            <a:r>
              <a:rPr lang="en-US" sz="1800" dirty="0"/>
              <a:t>Doug entered a canoe race.  He </a:t>
            </a:r>
            <a:r>
              <a:rPr lang="en-US" sz="1800" dirty="0" smtClean="0"/>
              <a:t>rowed       miles </a:t>
            </a:r>
            <a:r>
              <a:rPr lang="en-US" sz="1800" dirty="0"/>
              <a:t>in </a:t>
            </a:r>
            <a:r>
              <a:rPr lang="en-US" sz="1800" dirty="0" smtClean="0"/>
              <a:t>   </a:t>
            </a:r>
            <a:r>
              <a:rPr lang="en-US" sz="1800" dirty="0"/>
              <a:t>hour.  What </a:t>
            </a:r>
            <a:r>
              <a:rPr lang="en-US" sz="1800" dirty="0" smtClean="0"/>
              <a:t>is</a:t>
            </a:r>
          </a:p>
          <a:p>
            <a:pPr marL="0" indent="0">
              <a:buFont typeface="Arial" charset="0"/>
              <a:buNone/>
              <a:defRPr/>
            </a:pPr>
            <a:endParaRPr lang="en-US" sz="200" dirty="0"/>
          </a:p>
          <a:p>
            <a:pPr marL="0" indent="0">
              <a:buFont typeface="Arial" charset="0"/>
              <a:buNone/>
              <a:defRPr/>
            </a:pPr>
            <a:r>
              <a:rPr lang="en-US" sz="1800" dirty="0" smtClean="0"/>
              <a:t>      his </a:t>
            </a:r>
            <a:r>
              <a:rPr lang="en-US" sz="1800" dirty="0"/>
              <a:t>average speed?  </a:t>
            </a:r>
          </a:p>
        </p:txBody>
      </p:sp>
      <p:sp>
        <p:nvSpPr>
          <p:cNvPr id="6" name="Content Placeholder 5"/>
          <p:cNvSpPr>
            <a:spLocks noGrp="1"/>
          </p:cNvSpPr>
          <p:nvPr>
            <p:ph sz="quarter" idx="4"/>
          </p:nvPr>
        </p:nvSpPr>
        <p:spPr>
          <a:xfrm>
            <a:off x="4572000" y="1752600"/>
            <a:ext cx="4114800" cy="3810000"/>
          </a:xfrm>
        </p:spPr>
        <p:txBody>
          <a:bodyPr/>
          <a:lstStyle/>
          <a:p>
            <a:pPr>
              <a:buFont typeface="+mj-lt"/>
              <a:buAutoNum type="arabicPeriod" startAt="3"/>
              <a:defRPr/>
            </a:pPr>
            <a:r>
              <a:rPr lang="en-US" sz="1800" dirty="0"/>
              <a:t>Mrs. </a:t>
            </a:r>
            <a:r>
              <a:rPr lang="en-US" sz="1800" dirty="0" err="1"/>
              <a:t>Robare</a:t>
            </a:r>
            <a:r>
              <a:rPr lang="en-US" sz="1800" dirty="0"/>
              <a:t> is making costumes for the school play.  Each costume requires 0.75 yards of fabric.  She bought 6 yards of fabric.  How many costumes can Mrs. </a:t>
            </a:r>
            <a:r>
              <a:rPr lang="en-US" sz="1800" dirty="0" err="1"/>
              <a:t>Robare</a:t>
            </a:r>
            <a:r>
              <a:rPr lang="en-US" sz="1800" dirty="0"/>
              <a:t> make?</a:t>
            </a:r>
          </a:p>
          <a:p>
            <a:pPr marL="0" indent="0">
              <a:buFont typeface="Arial" charset="0"/>
              <a:buNone/>
              <a:defRPr/>
            </a:pPr>
            <a:endParaRPr lang="en-US" sz="2000" dirty="0"/>
          </a:p>
          <a:p>
            <a:pPr marL="457200" indent="-457200">
              <a:buFont typeface="+mj-lt"/>
              <a:buAutoNum type="arabicPeriod" startAt="4"/>
              <a:defRPr/>
            </a:pPr>
            <a:r>
              <a:rPr lang="en-US" sz="2000" dirty="0" smtClean="0"/>
              <a:t> </a:t>
            </a:r>
            <a:r>
              <a:rPr lang="en-US" sz="2000" dirty="0"/>
              <a:t>A lawn company advertises that they can spread 7,500 square feet of grass seed in  hours.  Find the number of square feet of grass seed that can be spread in an hour.   </a:t>
            </a:r>
          </a:p>
          <a:p>
            <a:pPr>
              <a:buFont typeface="Arial" charset="0"/>
              <a:buChar char="•"/>
              <a:defRPr/>
            </a:pPr>
            <a:endParaRPr lang="en-US" dirty="0"/>
          </a:p>
        </p:txBody>
      </p:sp>
      <p:sp>
        <p:nvSpPr>
          <p:cNvPr id="1338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12" name="Title 11"/>
          <p:cNvSpPr>
            <a:spLocks noGrp="1"/>
          </p:cNvSpPr>
          <p:nvPr>
            <p:ph type="title"/>
          </p:nvPr>
        </p:nvSpPr>
        <p:spPr>
          <a:xfrm>
            <a:off x="762000" y="685800"/>
            <a:ext cx="7696200" cy="1143000"/>
          </a:xfrm>
        </p:spPr>
        <p:txBody>
          <a:bodyPr/>
          <a:lstStyle/>
          <a:p>
            <a:r>
              <a:rPr lang="en-US" altLang="en-US" sz="3000" b="1" smtClean="0">
                <a:latin typeface="appleberry" pitchFamily="2" charset="0"/>
              </a:rPr>
              <a:t>TRY the FOLLOWING</a:t>
            </a:r>
            <a:r>
              <a:rPr lang="en-US" altLang="en-US" sz="2800" b="1" smtClean="0">
                <a:latin typeface="appleberry" pitchFamily="2" charset="0"/>
              </a:rPr>
              <a:t/>
            </a:r>
            <a:br>
              <a:rPr lang="en-US" altLang="en-US" sz="2800" b="1" smtClean="0">
                <a:latin typeface="appleberry" pitchFamily="2" charset="0"/>
              </a:rPr>
            </a:br>
            <a:r>
              <a:rPr lang="en-US" altLang="en-US" sz="2000" b="1" smtClean="0">
                <a:latin typeface="Arial Narrow" panose="020B0606020202030204" pitchFamily="34" charset="0"/>
              </a:rPr>
              <a:t>Write each rate.  Then determine the unit rate and write in both fraction and word form</a:t>
            </a:r>
            <a:endParaRPr lang="en-US" altLang="en-US" sz="2000" smtClean="0">
              <a:latin typeface="Arial Narrow" panose="020B0606020202030204" pitchFamily="34" charset="0"/>
            </a:endParaRPr>
          </a:p>
        </p:txBody>
      </p:sp>
      <p:sp>
        <p:nvSpPr>
          <p:cNvPr id="13" name="TextBox 12"/>
          <p:cNvSpPr txBox="1">
            <a:spLocks noChangeArrowheads="1"/>
          </p:cNvSpPr>
          <p:nvPr/>
        </p:nvSpPr>
        <p:spPr bwMode="auto">
          <a:xfrm>
            <a:off x="1441450" y="3022600"/>
            <a:ext cx="25209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800">
                <a:solidFill>
                  <a:srgbClr val="FF0000"/>
                </a:solidFill>
              </a:rPr>
              <a:t>$5.82 per yard</a:t>
            </a:r>
          </a:p>
        </p:txBody>
      </p:sp>
      <p:sp>
        <p:nvSpPr>
          <p:cNvPr id="14" name="TextBox 13"/>
          <p:cNvSpPr txBox="1">
            <a:spLocks noChangeArrowheads="1"/>
          </p:cNvSpPr>
          <p:nvPr/>
        </p:nvSpPr>
        <p:spPr bwMode="auto">
          <a:xfrm>
            <a:off x="4826000" y="5567363"/>
            <a:ext cx="3657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800">
                <a:solidFill>
                  <a:srgbClr val="FF0000"/>
                </a:solidFill>
              </a:rPr>
              <a:t>3000 ft per hour</a:t>
            </a:r>
          </a:p>
        </p:txBody>
      </p:sp>
      <p:sp>
        <p:nvSpPr>
          <p:cNvPr id="15" name="TextBox 14"/>
          <p:cNvSpPr txBox="1">
            <a:spLocks noChangeArrowheads="1"/>
          </p:cNvSpPr>
          <p:nvPr/>
        </p:nvSpPr>
        <p:spPr bwMode="auto">
          <a:xfrm>
            <a:off x="1447800" y="5022850"/>
            <a:ext cx="22098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800">
                <a:solidFill>
                  <a:srgbClr val="FF0000"/>
                </a:solidFill>
              </a:rPr>
              <a:t>7mph</a:t>
            </a:r>
          </a:p>
        </p:txBody>
      </p:sp>
      <p:sp>
        <p:nvSpPr>
          <p:cNvPr id="16" name="TextBox 15"/>
          <p:cNvSpPr txBox="1">
            <a:spLocks noChangeArrowheads="1"/>
          </p:cNvSpPr>
          <p:nvPr/>
        </p:nvSpPr>
        <p:spPr bwMode="auto">
          <a:xfrm>
            <a:off x="5943600" y="3259138"/>
            <a:ext cx="22098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800">
                <a:solidFill>
                  <a:srgbClr val="FF0000"/>
                </a:solidFill>
              </a:rPr>
              <a:t>8 costumes</a:t>
            </a:r>
          </a:p>
        </p:txBody>
      </p:sp>
      <p:sp>
        <p:nvSpPr>
          <p:cNvPr id="1339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graphicFrame>
        <p:nvGraphicFramePr>
          <p:cNvPr id="13378" name="Object 66"/>
          <p:cNvGraphicFramePr>
            <a:graphicFrameLocks noChangeAspect="1"/>
          </p:cNvGraphicFramePr>
          <p:nvPr/>
        </p:nvGraphicFramePr>
        <p:xfrm>
          <a:off x="4224338" y="1905000"/>
          <a:ext cx="347662" cy="569913"/>
        </p:xfrm>
        <a:graphic>
          <a:graphicData uri="http://schemas.openxmlformats.org/presentationml/2006/ole">
            <mc:AlternateContent xmlns:mc="http://schemas.openxmlformats.org/markup-compatibility/2006">
              <mc:Choice xmlns:v="urn:schemas-microsoft-com:vml" Requires="v">
                <p:oleObj spid="_x0000_s13395" name="Equation" r:id="rId4" imgW="241195" imgH="393529" progId="Equation.3">
                  <p:embed/>
                </p:oleObj>
              </mc:Choice>
              <mc:Fallback>
                <p:oleObj name="Equation" r:id="rId4" imgW="241195" imgH="393529" progId="Equation.3">
                  <p:embed/>
                  <p:pic>
                    <p:nvPicPr>
                      <p:cNvPr id="0" name="Object 6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24338" y="1905000"/>
                        <a:ext cx="347662"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91"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graphicFrame>
        <p:nvGraphicFramePr>
          <p:cNvPr id="13379" name="Object 67"/>
          <p:cNvGraphicFramePr>
            <a:graphicFrameLocks noChangeAspect="1"/>
          </p:cNvGraphicFramePr>
          <p:nvPr/>
        </p:nvGraphicFramePr>
        <p:xfrm>
          <a:off x="8305800" y="4411663"/>
          <a:ext cx="304800" cy="500062"/>
        </p:xfrm>
        <a:graphic>
          <a:graphicData uri="http://schemas.openxmlformats.org/presentationml/2006/ole">
            <mc:AlternateContent xmlns:mc="http://schemas.openxmlformats.org/markup-compatibility/2006">
              <mc:Choice xmlns:v="urn:schemas-microsoft-com:vml" Requires="v">
                <p:oleObj spid="_x0000_s13396" name="Equation" r:id="rId6" imgW="241195" imgH="393529" progId="Equation.3">
                  <p:embed/>
                </p:oleObj>
              </mc:Choice>
              <mc:Fallback>
                <p:oleObj name="Equation" r:id="rId6" imgW="241195" imgH="393529" progId="Equation.3">
                  <p:embed/>
                  <p:pic>
                    <p:nvPicPr>
                      <p:cNvPr id="0" name="Object 6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05800" y="4411663"/>
                        <a:ext cx="3048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92"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graphicFrame>
        <p:nvGraphicFramePr>
          <p:cNvPr id="10" name="Object 68"/>
          <p:cNvGraphicFramePr>
            <a:graphicFrameLocks noChangeAspect="1"/>
          </p:cNvGraphicFramePr>
          <p:nvPr/>
        </p:nvGraphicFramePr>
        <p:xfrm>
          <a:off x="1828800" y="4114800"/>
          <a:ext cx="374650" cy="639763"/>
        </p:xfrm>
        <a:graphic>
          <a:graphicData uri="http://schemas.openxmlformats.org/presentationml/2006/ole">
            <mc:AlternateContent xmlns:mc="http://schemas.openxmlformats.org/markup-compatibility/2006">
              <mc:Choice xmlns:v="urn:schemas-microsoft-com:vml" Requires="v">
                <p:oleObj spid="_x0000_s13397" name="Equation" r:id="rId8" imgW="228501" imgH="393529" progId="Equation.3">
                  <p:embed/>
                </p:oleObj>
              </mc:Choice>
              <mc:Fallback>
                <p:oleObj name="Equation" r:id="rId8" imgW="228501" imgH="393529" progId="Equation.3">
                  <p:embed/>
                  <p:pic>
                    <p:nvPicPr>
                      <p:cNvPr id="0" name="Object 6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28800" y="4114800"/>
                        <a:ext cx="37465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93"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graphicFrame>
        <p:nvGraphicFramePr>
          <p:cNvPr id="17" name="Object 69"/>
          <p:cNvGraphicFramePr>
            <a:graphicFrameLocks noChangeAspect="1"/>
          </p:cNvGraphicFramePr>
          <p:nvPr/>
        </p:nvGraphicFramePr>
        <p:xfrm>
          <a:off x="3048000" y="4114800"/>
          <a:ext cx="228600" cy="585788"/>
        </p:xfrm>
        <a:graphic>
          <a:graphicData uri="http://schemas.openxmlformats.org/presentationml/2006/ole">
            <mc:AlternateContent xmlns:mc="http://schemas.openxmlformats.org/markup-compatibility/2006">
              <mc:Choice xmlns:v="urn:schemas-microsoft-com:vml" Requires="v">
                <p:oleObj spid="_x0000_s13398" name="Equation" r:id="rId10" imgW="152334" imgH="393529" progId="Equation.3">
                  <p:embed/>
                </p:oleObj>
              </mc:Choice>
              <mc:Fallback>
                <p:oleObj name="Equation" r:id="rId10" imgW="152334" imgH="393529" progId="Equation.3">
                  <p:embed/>
                  <p:pic>
                    <p:nvPicPr>
                      <p:cNvPr id="0" name="Object 6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48000" y="4114800"/>
                        <a:ext cx="228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Effect transition="in" filter="fade">
                                      <p:cBhvr>
                                        <p:cTn id="20" dur="500"/>
                                        <p:tgtEl>
                                          <p:spTgt spid="4">
                                            <p:txEl>
                                              <p:pRg st="5" end="5"/>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500"/>
                                        <p:tgtEl>
                                          <p:spTgt spid="17"/>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Effect transition="in" filter="fade">
                                      <p:cBhvr>
                                        <p:cTn id="35" dur="500"/>
                                        <p:tgtEl>
                                          <p:spTgt spid="6">
                                            <p:txEl>
                                              <p:pRg st="0" end="0"/>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nodeType="clickEffect">
                                  <p:stCondLst>
                                    <p:cond delay="0"/>
                                  </p:stCondLst>
                                  <p:childTnLst>
                                    <p:set>
                                      <p:cBhvr>
                                        <p:cTn id="39" dur="1" fill="hold">
                                          <p:stCondLst>
                                            <p:cond delay="0"/>
                                          </p:stCondLst>
                                        </p:cTn>
                                        <p:tgtEl>
                                          <p:spTgt spid="6">
                                            <p:txEl>
                                              <p:pRg st="2" end="2"/>
                                            </p:txEl>
                                          </p:spTgt>
                                        </p:tgtEl>
                                        <p:attrNameLst>
                                          <p:attrName>style.visibility</p:attrName>
                                        </p:attrNameLst>
                                      </p:cBhvr>
                                      <p:to>
                                        <p:strVal val="visible"/>
                                      </p:to>
                                    </p:set>
                                    <p:animEffect transition="in" filter="fade">
                                      <p:cBhvr>
                                        <p:cTn id="40" dur="500"/>
                                        <p:tgtEl>
                                          <p:spTgt spid="6">
                                            <p:txEl>
                                              <p:pRg st="2" end="2"/>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500"/>
                                        <p:tgtEl>
                                          <p:spTgt spid="13"/>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500"/>
                                        <p:tgtEl>
                                          <p:spTgt spid="15"/>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500"/>
                                        <p:tgtEl>
                                          <p:spTgt spid="16"/>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4"/>
                                        </p:tgtEl>
                                        <p:attrNameLst>
                                          <p:attrName>style.visibility</p:attrName>
                                        </p:attrNameLst>
                                      </p:cBhvr>
                                      <p:to>
                                        <p:strVal val="visible"/>
                                      </p:to>
                                    </p:set>
                                    <p:animEffect transition="in" filter="fade">
                                      <p:cBhvr>
                                        <p:cTn id="6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762000" y="609600"/>
            <a:ext cx="7696200" cy="1447800"/>
          </a:xfrm>
        </p:spPr>
        <p:txBody>
          <a:bodyPr/>
          <a:lstStyle/>
          <a:p>
            <a:r>
              <a:rPr lang="en-US" altLang="en-US" b="1" smtClean="0">
                <a:solidFill>
                  <a:srgbClr val="001236"/>
                </a:solidFill>
                <a:latin typeface="appleberry" pitchFamily="2" charset="0"/>
              </a:rPr>
              <a:t>Comparing Unit Rates</a:t>
            </a:r>
            <a:br>
              <a:rPr lang="en-US" altLang="en-US" b="1" smtClean="0">
                <a:solidFill>
                  <a:srgbClr val="001236"/>
                </a:solidFill>
                <a:latin typeface="appleberry" pitchFamily="2" charset="0"/>
              </a:rPr>
            </a:br>
            <a:r>
              <a:rPr lang="en-US" altLang="en-US" sz="2000" b="1" smtClean="0">
                <a:solidFill>
                  <a:srgbClr val="001236"/>
                </a:solidFill>
                <a:latin typeface="Arial Narrow" panose="020B0606020202030204" pitchFamily="34" charset="0"/>
              </a:rPr>
              <a:t>Dario has two options for buying boxes of pasta.  At CornerMarket he can buy seven boxes of pasta for $6.  At SuperFoodz he can buy six boxes of pasta for $5.</a:t>
            </a:r>
          </a:p>
        </p:txBody>
      </p:sp>
      <p:sp>
        <p:nvSpPr>
          <p:cNvPr id="14338" name="Content Placeholder 2"/>
          <p:cNvSpPr>
            <a:spLocks noGrp="1"/>
          </p:cNvSpPr>
          <p:nvPr>
            <p:ph idx="1"/>
          </p:nvPr>
        </p:nvSpPr>
        <p:spPr>
          <a:xfrm>
            <a:off x="457200" y="2057400"/>
            <a:ext cx="8229600" cy="4267200"/>
          </a:xfrm>
        </p:spPr>
        <p:txBody>
          <a:bodyPr/>
          <a:lstStyle/>
          <a:p>
            <a:pPr>
              <a:buFont typeface="Arial" charset="0"/>
              <a:buChar char="•"/>
              <a:defRPr/>
            </a:pPr>
            <a:r>
              <a:rPr lang="en-US" sz="2000" dirty="0" smtClean="0"/>
              <a:t>He </a:t>
            </a:r>
            <a:r>
              <a:rPr lang="en-US" sz="2000" dirty="0"/>
              <a:t>divided 7 by 6 and got 1.166666667 at </a:t>
            </a:r>
            <a:r>
              <a:rPr lang="en-US" sz="2000" dirty="0" err="1"/>
              <a:t>CornerMarket</a:t>
            </a:r>
            <a:r>
              <a:rPr lang="en-US" sz="2000" dirty="0"/>
              <a:t>.  He then divided 6 by 7 and got 0.85714286.  He was confused.  What do these numbers tell him about the price of boxes of pasta at </a:t>
            </a:r>
            <a:r>
              <a:rPr lang="en-US" sz="2000" dirty="0" err="1"/>
              <a:t>CornerMarket</a:t>
            </a:r>
            <a:r>
              <a:rPr lang="en-US" sz="2000" dirty="0" smtClean="0"/>
              <a:t>?</a:t>
            </a:r>
          </a:p>
          <a:p>
            <a:pPr marL="0" indent="0">
              <a:buFont typeface="Arial" charset="0"/>
              <a:buNone/>
              <a:defRPr/>
            </a:pPr>
            <a:endParaRPr lang="en-US" sz="2400" dirty="0" smtClean="0"/>
          </a:p>
          <a:p>
            <a:pPr marL="0" indent="0">
              <a:buFont typeface="Arial" charset="0"/>
              <a:buNone/>
              <a:defRPr/>
            </a:pPr>
            <a:r>
              <a:rPr lang="en-US" sz="2000" dirty="0" smtClean="0"/>
              <a:t>	</a:t>
            </a:r>
            <a:endParaRPr lang="en-US" sz="2000" dirty="0" smtClean="0">
              <a:solidFill>
                <a:srgbClr val="FF0000"/>
              </a:solidFill>
            </a:endParaRPr>
          </a:p>
          <a:p>
            <a:pPr>
              <a:buFont typeface="Arial" charset="0"/>
              <a:buChar char="•"/>
              <a:defRPr/>
            </a:pPr>
            <a:r>
              <a:rPr lang="en-US" sz="2200" dirty="0" smtClean="0"/>
              <a:t>Decide which makes more sense to you</a:t>
            </a:r>
          </a:p>
          <a:p>
            <a:pPr marL="0" indent="0">
              <a:buFont typeface="Arial" charset="0"/>
              <a:buNone/>
              <a:defRPr/>
            </a:pPr>
            <a:r>
              <a:rPr lang="en-US" sz="2400" dirty="0"/>
              <a:t>	</a:t>
            </a:r>
            <a:endParaRPr lang="en-US" sz="2400" dirty="0" smtClean="0"/>
          </a:p>
          <a:p>
            <a:pPr>
              <a:buFont typeface="Arial" charset="0"/>
              <a:buChar char="•"/>
              <a:defRPr/>
            </a:pPr>
            <a:r>
              <a:rPr lang="en-US" sz="2200" dirty="0" smtClean="0"/>
              <a:t>Compare the two stores’ prices.  Which store offers the better deal?</a:t>
            </a:r>
            <a:r>
              <a:rPr lang="en-US" sz="2200" dirty="0">
                <a:solidFill>
                  <a:srgbClr val="FF0000"/>
                </a:solidFill>
              </a:rPr>
              <a:t> </a:t>
            </a:r>
          </a:p>
          <a:p>
            <a:pPr>
              <a:buFont typeface="Arial" charset="0"/>
              <a:buChar char="•"/>
              <a:defRPr/>
            </a:pPr>
            <a:endParaRPr lang="en-US" sz="2000" dirty="0" smtClean="0"/>
          </a:p>
          <a:p>
            <a:pPr marL="457200" lvl="1" indent="0">
              <a:buFont typeface="Arial" charset="0"/>
              <a:buNone/>
              <a:defRPr/>
            </a:pPr>
            <a:endParaRPr lang="en-US" sz="400" dirty="0" smtClean="0">
              <a:solidFill>
                <a:srgbClr val="001236"/>
              </a:solidFill>
              <a:latin typeface="Andy"/>
            </a:endParaRPr>
          </a:p>
          <a:p>
            <a:pPr marL="457200" lvl="1" indent="0">
              <a:buFont typeface="Arial" charset="0"/>
              <a:buNone/>
              <a:defRPr/>
            </a:pPr>
            <a:endParaRPr lang="en-US" dirty="0" smtClean="0">
              <a:solidFill>
                <a:srgbClr val="001236"/>
              </a:solidFill>
              <a:latin typeface="Andy"/>
            </a:endParaRPr>
          </a:p>
          <a:p>
            <a:pPr marL="457200" lvl="1" indent="0">
              <a:buFont typeface="Arial" charset="0"/>
              <a:buNone/>
              <a:defRPr/>
            </a:pPr>
            <a:endParaRPr lang="en-US" dirty="0">
              <a:solidFill>
                <a:srgbClr val="001236"/>
              </a:solidFill>
              <a:latin typeface="Andy"/>
            </a:endParaRPr>
          </a:p>
        </p:txBody>
      </p:sp>
      <p:sp>
        <p:nvSpPr>
          <p:cNvPr id="35843" name="Rectangle 8"/>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indent="4572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35844" name="Rectangle 9"/>
          <p:cNvSpPr>
            <a:spLocks noChangeArrowheads="1"/>
          </p:cNvSpPr>
          <p:nvPr/>
        </p:nvSpPr>
        <p:spPr bwMode="auto">
          <a:xfrm>
            <a:off x="22860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35845"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35846"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18" name="TextBox 17"/>
          <p:cNvSpPr txBox="1">
            <a:spLocks noChangeArrowheads="1"/>
          </p:cNvSpPr>
          <p:nvPr/>
        </p:nvSpPr>
        <p:spPr bwMode="auto">
          <a:xfrm>
            <a:off x="920750" y="3200400"/>
            <a:ext cx="76962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500">
                <a:solidFill>
                  <a:srgbClr val="FF0000"/>
                </a:solidFill>
              </a:rPr>
              <a:t>1.166667 is the number of boxes you can get for $1</a:t>
            </a:r>
          </a:p>
          <a:p>
            <a:r>
              <a:rPr lang="en-US" altLang="en-US" sz="2500">
                <a:solidFill>
                  <a:srgbClr val="FF0000"/>
                </a:solidFill>
              </a:rPr>
              <a:t>	0.85714286 is the price per box</a:t>
            </a:r>
          </a:p>
        </p:txBody>
      </p:sp>
      <p:sp>
        <p:nvSpPr>
          <p:cNvPr id="25" name="TextBox 24"/>
          <p:cNvSpPr txBox="1">
            <a:spLocks noChangeArrowheads="1"/>
          </p:cNvSpPr>
          <p:nvPr/>
        </p:nvSpPr>
        <p:spPr bwMode="auto">
          <a:xfrm>
            <a:off x="2590800" y="4495800"/>
            <a:ext cx="28448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500">
                <a:solidFill>
                  <a:srgbClr val="FF0000"/>
                </a:solidFill>
              </a:rPr>
              <a:t>Price per box</a:t>
            </a:r>
          </a:p>
        </p:txBody>
      </p:sp>
      <p:sp>
        <p:nvSpPr>
          <p:cNvPr id="26" name="TextBox 25"/>
          <p:cNvSpPr txBox="1">
            <a:spLocks noChangeArrowheads="1"/>
          </p:cNvSpPr>
          <p:nvPr/>
        </p:nvSpPr>
        <p:spPr bwMode="auto">
          <a:xfrm>
            <a:off x="1143000" y="5486400"/>
            <a:ext cx="304800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500">
                <a:solidFill>
                  <a:srgbClr val="FF0000"/>
                </a:solidFill>
              </a:rPr>
              <a:t>CM - $0.86 per box</a:t>
            </a:r>
          </a:p>
        </p:txBody>
      </p:sp>
      <p:sp>
        <p:nvSpPr>
          <p:cNvPr id="27" name="TextBox 26"/>
          <p:cNvSpPr txBox="1">
            <a:spLocks noChangeArrowheads="1"/>
          </p:cNvSpPr>
          <p:nvPr/>
        </p:nvSpPr>
        <p:spPr bwMode="auto">
          <a:xfrm>
            <a:off x="4572000" y="5486400"/>
            <a:ext cx="3276600" cy="52387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800">
                <a:solidFill>
                  <a:srgbClr val="FF0000"/>
                </a:solidFill>
              </a:rPr>
              <a:t>SF - $0.83 per box</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14338">
                                            <p:txEl>
                                              <p:pRg st="0" end="0"/>
                                            </p:txEl>
                                          </p:spTgt>
                                        </p:tgtEl>
                                        <p:attrNameLst>
                                          <p:attrName>style.visibility</p:attrName>
                                        </p:attrNameLst>
                                      </p:cBhvr>
                                      <p:to>
                                        <p:strVal val="visible"/>
                                      </p:to>
                                    </p:set>
                                    <p:anim calcmode="lin" valueType="num">
                                      <p:cBhvr additive="base">
                                        <p:cTn id="11" dur="5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14338">
                                            <p:txEl>
                                              <p:pRg st="3" end="3"/>
                                            </p:txEl>
                                          </p:spTgt>
                                        </p:tgtEl>
                                        <p:attrNameLst>
                                          <p:attrName>style.visibility</p:attrName>
                                        </p:attrNameLst>
                                      </p:cBhvr>
                                      <p:to>
                                        <p:strVal val="visible"/>
                                      </p:to>
                                    </p:set>
                                    <p:anim calcmode="lin" valueType="num">
                                      <p:cBhvr additive="base">
                                        <p:cTn id="22" dur="5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433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500"/>
                                        <p:tgtEl>
                                          <p:spTgt spid="2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14338">
                                            <p:txEl>
                                              <p:pRg st="5" end="5"/>
                                            </p:txEl>
                                          </p:spTgt>
                                        </p:tgtEl>
                                        <p:attrNameLst>
                                          <p:attrName>style.visibility</p:attrName>
                                        </p:attrNameLst>
                                      </p:cBhvr>
                                      <p:to>
                                        <p:strVal val="visible"/>
                                      </p:to>
                                    </p:set>
                                    <p:anim calcmode="lin" valueType="num">
                                      <p:cBhvr additive="base">
                                        <p:cTn id="33" dur="500" fill="hold"/>
                                        <p:tgtEl>
                                          <p:spTgt spid="14338">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433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fade">
                                      <p:cBhvr>
                                        <p:cTn id="39" dur="500"/>
                                        <p:tgtEl>
                                          <p:spTgt spid="26"/>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P spid="18" grpId="0"/>
      <p:bldP spid="25" grpId="0"/>
      <p:bldP spid="26" grpId="0"/>
      <p:bldP spid="2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ctrTitle"/>
          </p:nvPr>
        </p:nvSpPr>
        <p:spPr/>
        <p:txBody>
          <a:bodyPr/>
          <a:lstStyle/>
          <a:p>
            <a:r>
              <a:rPr lang="en-US" altLang="en-US" sz="5000" b="1" smtClean="0">
                <a:solidFill>
                  <a:srgbClr val="001236"/>
                </a:solidFill>
                <a:latin typeface="KG Be Still &amp; Know" pitchFamily="2" charset="0"/>
              </a:rPr>
              <a:t>Proportions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457200" y="685800"/>
            <a:ext cx="8229600" cy="4953000"/>
          </a:xfrm>
        </p:spPr>
        <p:txBody>
          <a:bodyPr/>
          <a:lstStyle/>
          <a:p>
            <a:pPr>
              <a:buFont typeface="Arial" charset="0"/>
              <a:buChar char="•"/>
              <a:defRPr/>
            </a:pPr>
            <a:r>
              <a:rPr lang="en-US" sz="2800" dirty="0" smtClean="0">
                <a:solidFill>
                  <a:schemeClr val="tx1"/>
                </a:solidFill>
                <a:latin typeface="Arial Narrow" pitchFamily="34" charset="0"/>
              </a:rPr>
              <a:t>Two quantities are </a:t>
            </a:r>
            <a:r>
              <a:rPr lang="en-US" sz="2800" dirty="0" smtClean="0">
                <a:solidFill>
                  <a:srgbClr val="FF0000"/>
                </a:solidFill>
                <a:latin typeface="Arial Narrow" pitchFamily="34" charset="0"/>
              </a:rPr>
              <a:t>proportional </a:t>
            </a:r>
            <a:r>
              <a:rPr lang="en-US" sz="2800" dirty="0" smtClean="0">
                <a:solidFill>
                  <a:schemeClr val="tx1"/>
                </a:solidFill>
                <a:latin typeface="Arial Narrow" pitchFamily="34" charset="0"/>
              </a:rPr>
              <a:t>if they have a constant ratio or unit rate.</a:t>
            </a:r>
          </a:p>
          <a:p>
            <a:pPr>
              <a:buFont typeface="Arial" charset="0"/>
              <a:buChar char="•"/>
              <a:defRPr/>
            </a:pPr>
            <a:r>
              <a:rPr lang="en-US" sz="2800" dirty="0" smtClean="0">
                <a:solidFill>
                  <a:schemeClr val="tx1"/>
                </a:solidFill>
                <a:latin typeface="Arial Narrow" pitchFamily="34" charset="0"/>
              </a:rPr>
              <a:t>You can determine proportionality by </a:t>
            </a:r>
            <a:r>
              <a:rPr lang="en-US" sz="2800" dirty="0" smtClean="0">
                <a:solidFill>
                  <a:srgbClr val="FF0000"/>
                </a:solidFill>
                <a:latin typeface="Arial Narrow" pitchFamily="34" charset="0"/>
              </a:rPr>
              <a:t>comparing </a:t>
            </a:r>
            <a:r>
              <a:rPr lang="en-US" sz="2800" dirty="0" smtClean="0">
                <a:solidFill>
                  <a:schemeClr val="tx1"/>
                </a:solidFill>
                <a:latin typeface="Arial Narrow" pitchFamily="34" charset="0"/>
              </a:rPr>
              <a:t>ratios </a:t>
            </a:r>
          </a:p>
          <a:p>
            <a:pPr lvl="1">
              <a:buFont typeface="Courier New" pitchFamily="49" charset="0"/>
              <a:buChar char="o"/>
              <a:defRPr/>
            </a:pPr>
            <a:r>
              <a:rPr lang="en-US" sz="2400" dirty="0" smtClean="0">
                <a:solidFill>
                  <a:schemeClr val="tx1"/>
                </a:solidFill>
                <a:latin typeface="Arial Narrow" pitchFamily="34" charset="0"/>
              </a:rPr>
              <a:t>Andrew earns $18 per hour for mowing lawns.  Is the amount he earns proportional to the number of hours he spends mowing?</a:t>
            </a:r>
          </a:p>
          <a:p>
            <a:pPr lvl="2">
              <a:defRPr/>
            </a:pPr>
            <a:r>
              <a:rPr lang="en-US" sz="2200" dirty="0" smtClean="0">
                <a:solidFill>
                  <a:schemeClr val="tx1"/>
                </a:solidFill>
                <a:latin typeface="Arial Narrow" pitchFamily="34" charset="0"/>
              </a:rPr>
              <a:t>Make a table to show these amounts</a:t>
            </a:r>
          </a:p>
          <a:p>
            <a:pPr marL="914400" lvl="2" indent="0">
              <a:buFont typeface="Arial" charset="0"/>
              <a:buNone/>
              <a:defRPr/>
            </a:pPr>
            <a:endParaRPr lang="en-US" sz="2200" dirty="0">
              <a:solidFill>
                <a:schemeClr val="tx1"/>
              </a:solidFill>
              <a:latin typeface="Arial Narrow" pitchFamily="34" charset="0"/>
            </a:endParaRPr>
          </a:p>
          <a:p>
            <a:pPr marL="914400" lvl="2" indent="0">
              <a:buFont typeface="Arial" charset="0"/>
              <a:buNone/>
              <a:defRPr/>
            </a:pPr>
            <a:endParaRPr lang="en-US" sz="2200" dirty="0" smtClean="0">
              <a:solidFill>
                <a:schemeClr val="tx1"/>
              </a:solidFill>
              <a:latin typeface="Arial Narrow" pitchFamily="34" charset="0"/>
            </a:endParaRPr>
          </a:p>
          <a:p>
            <a:pPr marL="914400" lvl="2" indent="0">
              <a:buFont typeface="Arial" charset="0"/>
              <a:buNone/>
              <a:defRPr/>
            </a:pPr>
            <a:endParaRPr lang="en-US" sz="1200" dirty="0" smtClean="0">
              <a:solidFill>
                <a:schemeClr val="tx1"/>
              </a:solidFill>
              <a:latin typeface="Arial Narrow" pitchFamily="34" charset="0"/>
            </a:endParaRPr>
          </a:p>
          <a:p>
            <a:pPr lvl="2">
              <a:defRPr/>
            </a:pPr>
            <a:r>
              <a:rPr lang="en-US" sz="2200" dirty="0" smtClean="0">
                <a:solidFill>
                  <a:schemeClr val="tx1"/>
                </a:solidFill>
                <a:latin typeface="Arial Narrow" pitchFamily="34" charset="0"/>
              </a:rPr>
              <a:t>For each number of hours worked, write the relationship of the amount he earned and hour as a ratio in simplest form.</a:t>
            </a:r>
          </a:p>
          <a:p>
            <a:pPr lvl="2">
              <a:defRPr/>
            </a:pPr>
            <a:r>
              <a:rPr lang="en-US" sz="2200" dirty="0" smtClean="0">
                <a:solidFill>
                  <a:schemeClr val="tx1"/>
                </a:solidFill>
                <a:latin typeface="Arial Narrow" pitchFamily="34" charset="0"/>
              </a:rPr>
              <a:t>Are all the rates equivalent?  </a:t>
            </a:r>
          </a:p>
          <a:p>
            <a:pPr marL="914400" lvl="2" indent="0">
              <a:buFont typeface="Arial" charset="0"/>
              <a:buNone/>
              <a:defRPr/>
            </a:pPr>
            <a:endParaRPr lang="en-US" sz="2200" dirty="0" smtClean="0">
              <a:solidFill>
                <a:schemeClr val="tx1"/>
              </a:solidFill>
              <a:latin typeface="Arial Narrow" pitchFamily="34" charset="0"/>
            </a:endParaRPr>
          </a:p>
          <a:p>
            <a:pPr marL="0" indent="0">
              <a:buFont typeface="Arial" charset="0"/>
              <a:buNone/>
              <a:defRPr/>
            </a:pPr>
            <a:endParaRPr lang="en-US" sz="2400" dirty="0" smtClean="0"/>
          </a:p>
          <a:p>
            <a:pPr marL="457200" lvl="1" indent="0">
              <a:buFont typeface="Arial" charset="0"/>
              <a:buNone/>
              <a:defRPr/>
            </a:pPr>
            <a:endParaRPr lang="en-US" sz="400" dirty="0" smtClean="0">
              <a:solidFill>
                <a:srgbClr val="001236"/>
              </a:solidFill>
              <a:latin typeface="Andy"/>
            </a:endParaRPr>
          </a:p>
          <a:p>
            <a:pPr marL="457200" lvl="1" indent="0">
              <a:buFont typeface="Arial" charset="0"/>
              <a:buNone/>
              <a:defRPr/>
            </a:pPr>
            <a:endParaRPr lang="en-US" dirty="0" smtClean="0">
              <a:solidFill>
                <a:srgbClr val="001236"/>
              </a:solidFill>
              <a:latin typeface="Andy"/>
            </a:endParaRPr>
          </a:p>
          <a:p>
            <a:pPr marL="457200" lvl="1" indent="0">
              <a:buFont typeface="Arial" charset="0"/>
              <a:buNone/>
              <a:defRPr/>
            </a:pPr>
            <a:endParaRPr lang="en-US" dirty="0">
              <a:solidFill>
                <a:srgbClr val="001236"/>
              </a:solidFill>
              <a:latin typeface="Andy"/>
            </a:endParaRPr>
          </a:p>
        </p:txBody>
      </p:sp>
      <p:sp>
        <p:nvSpPr>
          <p:cNvPr id="37890" name="Rectangle 9"/>
          <p:cNvSpPr>
            <a:spLocks noChangeArrowheads="1"/>
          </p:cNvSpPr>
          <p:nvPr/>
        </p:nvSpPr>
        <p:spPr bwMode="auto">
          <a:xfrm>
            <a:off x="22860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37891"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37892"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graphicFrame>
        <p:nvGraphicFramePr>
          <p:cNvPr id="3" name="Table 2"/>
          <p:cNvGraphicFramePr>
            <a:graphicFrameLocks noGrp="1"/>
          </p:cNvGraphicFramePr>
          <p:nvPr/>
        </p:nvGraphicFramePr>
        <p:xfrm>
          <a:off x="844550" y="3352800"/>
          <a:ext cx="7308850" cy="914400"/>
        </p:xfrm>
        <a:graphic>
          <a:graphicData uri="http://schemas.openxmlformats.org/drawingml/2006/table">
            <a:tbl>
              <a:tblPr firstRow="1" firstCol="1" lastRow="1" lastCol="1" bandRow="1" bandCol="1">
                <a:tableStyleId>{5C22544A-7EE6-4342-B048-85BDC9FD1C3A}</a:tableStyleId>
              </a:tblPr>
              <a:tblGrid>
                <a:gridCol w="1898650">
                  <a:extLst>
                    <a:ext uri="{9D8B030D-6E8A-4147-A177-3AD203B41FA5}">
                      <a16:colId xmlns:a16="http://schemas.microsoft.com/office/drawing/2014/main" val="20000"/>
                    </a:ext>
                  </a:extLst>
                </a:gridCol>
                <a:gridCol w="1272489">
                  <a:extLst>
                    <a:ext uri="{9D8B030D-6E8A-4147-A177-3AD203B41FA5}">
                      <a16:colId xmlns:a16="http://schemas.microsoft.com/office/drawing/2014/main" val="20001"/>
                    </a:ext>
                  </a:extLst>
                </a:gridCol>
                <a:gridCol w="1213713">
                  <a:extLst>
                    <a:ext uri="{9D8B030D-6E8A-4147-A177-3AD203B41FA5}">
                      <a16:colId xmlns:a16="http://schemas.microsoft.com/office/drawing/2014/main" val="20002"/>
                    </a:ext>
                  </a:extLst>
                </a:gridCol>
                <a:gridCol w="1461617">
                  <a:extLst>
                    <a:ext uri="{9D8B030D-6E8A-4147-A177-3AD203B41FA5}">
                      <a16:colId xmlns:a16="http://schemas.microsoft.com/office/drawing/2014/main" val="20003"/>
                    </a:ext>
                  </a:extLst>
                </a:gridCol>
                <a:gridCol w="1462380">
                  <a:extLst>
                    <a:ext uri="{9D8B030D-6E8A-4147-A177-3AD203B41FA5}">
                      <a16:colId xmlns:a16="http://schemas.microsoft.com/office/drawing/2014/main" val="20004"/>
                    </a:ext>
                  </a:extLst>
                </a:gridCol>
              </a:tblGrid>
              <a:tr h="457200">
                <a:tc>
                  <a:txBody>
                    <a:bodyPr/>
                    <a:lstStyle/>
                    <a:p>
                      <a:pPr marL="0" marR="0" algn="ctr">
                        <a:lnSpc>
                          <a:spcPct val="115000"/>
                        </a:lnSpc>
                        <a:spcBef>
                          <a:spcPts val="0"/>
                        </a:spcBef>
                        <a:spcAft>
                          <a:spcPts val="400"/>
                        </a:spcAft>
                      </a:pPr>
                      <a:r>
                        <a:rPr lang="en-US" sz="2400" dirty="0">
                          <a:effectLst/>
                        </a:rPr>
                        <a:t>Earnings ($)</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a:effectLst/>
                        </a:rPr>
                        <a:t>18</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smtClean="0">
                          <a:effectLst/>
                        </a:rPr>
                        <a:t>36</a:t>
                      </a:r>
                      <a:r>
                        <a:rPr lang="en-US" sz="2400" dirty="0">
                          <a:effectLst/>
                        </a:rPr>
                        <a:t> </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a:effectLst/>
                        </a:rPr>
                        <a:t> </a:t>
                      </a:r>
                      <a:r>
                        <a:rPr lang="en-US" sz="2400" dirty="0" smtClean="0">
                          <a:effectLst/>
                        </a:rPr>
                        <a:t>54</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a:effectLst/>
                        </a:rPr>
                        <a:t> </a:t>
                      </a:r>
                      <a:r>
                        <a:rPr lang="en-US" sz="2400" dirty="0" smtClean="0">
                          <a:effectLst/>
                        </a:rPr>
                        <a:t>72</a:t>
                      </a:r>
                      <a:endParaRPr lang="en-US" sz="24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457200">
                <a:tc>
                  <a:txBody>
                    <a:bodyPr/>
                    <a:lstStyle/>
                    <a:p>
                      <a:pPr marL="0" marR="0" algn="ctr">
                        <a:lnSpc>
                          <a:spcPct val="115000"/>
                        </a:lnSpc>
                        <a:spcBef>
                          <a:spcPts val="0"/>
                        </a:spcBef>
                        <a:spcAft>
                          <a:spcPts val="400"/>
                        </a:spcAft>
                      </a:pPr>
                      <a:r>
                        <a:rPr lang="en-US" sz="2400" dirty="0">
                          <a:effectLst/>
                        </a:rPr>
                        <a:t>Time (h)</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a:effectLst/>
                        </a:rPr>
                        <a:t>1</a:t>
                      </a:r>
                      <a:endParaRPr lang="en-US" sz="2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a:effectLst/>
                        </a:rPr>
                        <a:t>2</a:t>
                      </a:r>
                      <a:endParaRPr lang="en-US" sz="2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a:effectLst/>
                        </a:rPr>
                        <a:t>3</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a:effectLst/>
                        </a:rPr>
                        <a:t>4</a:t>
                      </a:r>
                      <a:endParaRPr lang="en-US" sz="24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bl>
          </a:graphicData>
        </a:graphic>
      </p:graphicFrame>
      <p:sp>
        <p:nvSpPr>
          <p:cNvPr id="4" name="Text Box 1"/>
          <p:cNvSpPr txBox="1">
            <a:spLocks noChangeArrowheads="1"/>
          </p:cNvSpPr>
          <p:nvPr/>
        </p:nvSpPr>
        <p:spPr bwMode="auto">
          <a:xfrm>
            <a:off x="844550" y="5638800"/>
            <a:ext cx="7454900" cy="1066800"/>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Aft>
                <a:spcPts val="1000"/>
              </a:spcAft>
            </a:pPr>
            <a:r>
              <a:rPr lang="en-US" altLang="en-US" sz="2200">
                <a:latin typeface="Arial Narrow" panose="020B0606020202030204" pitchFamily="34" charset="0"/>
              </a:rPr>
              <a:t>Since each rate simplifies to 18, they are all equivalent.  This means the amount of money Andrew earns is proportional to the number of hours he spends mowing</a:t>
            </a:r>
            <a:r>
              <a:rPr lang="en-US" altLang="en-US" sz="2200">
                <a:latin typeface="appleberry" pitchFamily="2" charset="0"/>
              </a:rPr>
              <a:t>.</a:t>
            </a:r>
            <a:endParaRPr lang="en-US" altLang="en-US" sz="2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5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338">
                                            <p:txEl>
                                              <p:pRg st="1" end="1"/>
                                            </p:txEl>
                                          </p:spTgt>
                                        </p:tgtEl>
                                        <p:attrNameLst>
                                          <p:attrName>style.visibility</p:attrName>
                                        </p:attrNameLst>
                                      </p:cBhvr>
                                      <p:to>
                                        <p:strVal val="visible"/>
                                      </p:to>
                                    </p:set>
                                    <p:anim calcmode="lin" valueType="num">
                                      <p:cBhvr additive="base">
                                        <p:cTn id="13" dur="5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4338">
                                            <p:txEl>
                                              <p:pRg st="2" end="2"/>
                                            </p:txEl>
                                          </p:spTgt>
                                        </p:tgtEl>
                                        <p:attrNameLst>
                                          <p:attrName>style.visibility</p:attrName>
                                        </p:attrNameLst>
                                      </p:cBhvr>
                                      <p:to>
                                        <p:strVal val="visible"/>
                                      </p:to>
                                    </p:set>
                                    <p:anim calcmode="lin" valueType="num">
                                      <p:cBhvr additive="base">
                                        <p:cTn id="19" dur="5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4338">
                                            <p:txEl>
                                              <p:pRg st="3" end="3"/>
                                            </p:txEl>
                                          </p:spTgt>
                                        </p:tgtEl>
                                        <p:attrNameLst>
                                          <p:attrName>style.visibility</p:attrName>
                                        </p:attrNameLst>
                                      </p:cBhvr>
                                      <p:to>
                                        <p:strVal val="visible"/>
                                      </p:to>
                                    </p:set>
                                    <p:anim calcmode="lin" valueType="num">
                                      <p:cBhvr additive="base">
                                        <p:cTn id="25" dur="5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500"/>
                                        <p:tgtEl>
                                          <p:spTgt spid="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14338">
                                            <p:txEl>
                                              <p:pRg st="7" end="7"/>
                                            </p:txEl>
                                          </p:spTgt>
                                        </p:tgtEl>
                                        <p:attrNameLst>
                                          <p:attrName>style.visibility</p:attrName>
                                        </p:attrNameLst>
                                      </p:cBhvr>
                                      <p:to>
                                        <p:strVal val="visible"/>
                                      </p:to>
                                    </p:set>
                                    <p:anim calcmode="lin" valueType="num">
                                      <p:cBhvr additive="base">
                                        <p:cTn id="36" dur="500" fill="hold"/>
                                        <p:tgtEl>
                                          <p:spTgt spid="14338">
                                            <p:txEl>
                                              <p:pRg st="7" end="7"/>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433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14338">
                                            <p:txEl>
                                              <p:pRg st="8" end="8"/>
                                            </p:txEl>
                                          </p:spTgt>
                                        </p:tgtEl>
                                        <p:attrNameLst>
                                          <p:attrName>style.visibility</p:attrName>
                                        </p:attrNameLst>
                                      </p:cBhvr>
                                      <p:to>
                                        <p:strVal val="visible"/>
                                      </p:to>
                                    </p:set>
                                    <p:anim calcmode="lin" valueType="num">
                                      <p:cBhvr additive="base">
                                        <p:cTn id="42" dur="500" fill="hold"/>
                                        <p:tgtEl>
                                          <p:spTgt spid="14338">
                                            <p:txEl>
                                              <p:pRg st="8" end="8"/>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433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457200" y="685800"/>
            <a:ext cx="8229600" cy="4953000"/>
          </a:xfrm>
        </p:spPr>
        <p:txBody>
          <a:bodyPr/>
          <a:lstStyle/>
          <a:p>
            <a:pPr lvl="1">
              <a:buFont typeface="Courier New" pitchFamily="49" charset="0"/>
              <a:buChar char="o"/>
              <a:defRPr/>
            </a:pPr>
            <a:r>
              <a:rPr lang="en-US" sz="2400" dirty="0" smtClean="0">
                <a:solidFill>
                  <a:schemeClr val="tx1"/>
                </a:solidFill>
                <a:latin typeface="Arial Narrow" pitchFamily="34" charset="0"/>
              </a:rPr>
              <a:t>Uptown Tickets charges $7 per baseball game ticket plus $2 processing fee per order.  Is the cost of an order proportional to the number of tickets ordered?</a:t>
            </a:r>
          </a:p>
          <a:p>
            <a:pPr lvl="2">
              <a:defRPr/>
            </a:pPr>
            <a:r>
              <a:rPr lang="en-US" sz="2200" dirty="0" smtClean="0">
                <a:solidFill>
                  <a:schemeClr val="tx1"/>
                </a:solidFill>
                <a:latin typeface="Arial Narrow" pitchFamily="34" charset="0"/>
              </a:rPr>
              <a:t>Make a table to show these amounts</a:t>
            </a:r>
          </a:p>
          <a:p>
            <a:pPr marL="914400" lvl="2" indent="0">
              <a:buFont typeface="Arial" charset="0"/>
              <a:buNone/>
              <a:defRPr/>
            </a:pPr>
            <a:endParaRPr lang="en-US" sz="2200" dirty="0">
              <a:solidFill>
                <a:schemeClr val="tx1"/>
              </a:solidFill>
              <a:latin typeface="Arial Narrow" pitchFamily="34" charset="0"/>
            </a:endParaRPr>
          </a:p>
          <a:p>
            <a:pPr marL="914400" lvl="2" indent="0">
              <a:buFont typeface="Arial" charset="0"/>
              <a:buNone/>
              <a:defRPr/>
            </a:pPr>
            <a:endParaRPr lang="en-US" sz="2200" dirty="0" smtClean="0">
              <a:solidFill>
                <a:schemeClr val="tx1"/>
              </a:solidFill>
              <a:latin typeface="Arial Narrow" pitchFamily="34" charset="0"/>
            </a:endParaRPr>
          </a:p>
          <a:p>
            <a:pPr marL="914400" lvl="2" indent="0">
              <a:buFont typeface="Arial" charset="0"/>
              <a:buNone/>
              <a:defRPr/>
            </a:pPr>
            <a:endParaRPr lang="en-US" sz="1200" dirty="0" smtClean="0">
              <a:solidFill>
                <a:schemeClr val="tx1"/>
              </a:solidFill>
              <a:latin typeface="Arial Narrow" pitchFamily="34" charset="0"/>
            </a:endParaRPr>
          </a:p>
          <a:p>
            <a:pPr lvl="2">
              <a:defRPr/>
            </a:pPr>
            <a:r>
              <a:rPr lang="en-US" sz="2200" dirty="0" smtClean="0">
                <a:solidFill>
                  <a:schemeClr val="tx1"/>
                </a:solidFill>
                <a:latin typeface="Arial Narrow" pitchFamily="34" charset="0"/>
              </a:rPr>
              <a:t>For each number of tickets, write the relationship of the cost of the and the number of tickets ordered.</a:t>
            </a:r>
          </a:p>
          <a:p>
            <a:pPr marL="914400" lvl="2" indent="0">
              <a:buFont typeface="Arial" charset="0"/>
              <a:buNone/>
              <a:defRPr/>
            </a:pPr>
            <a:endParaRPr lang="en-US" sz="2200" dirty="0" smtClean="0">
              <a:solidFill>
                <a:schemeClr val="tx1"/>
              </a:solidFill>
              <a:latin typeface="Arial Narrow" pitchFamily="34" charset="0"/>
            </a:endParaRPr>
          </a:p>
          <a:p>
            <a:pPr lvl="2">
              <a:defRPr/>
            </a:pPr>
            <a:r>
              <a:rPr lang="en-US" sz="2200" dirty="0" smtClean="0">
                <a:solidFill>
                  <a:schemeClr val="tx1"/>
                </a:solidFill>
                <a:latin typeface="Arial Narrow" pitchFamily="34" charset="0"/>
              </a:rPr>
              <a:t>Are all the rates equivalent?  </a:t>
            </a:r>
          </a:p>
          <a:p>
            <a:pPr marL="914400" lvl="2" indent="0">
              <a:buFont typeface="Arial" charset="0"/>
              <a:buNone/>
              <a:defRPr/>
            </a:pPr>
            <a:endParaRPr lang="en-US" sz="2200" dirty="0" smtClean="0">
              <a:solidFill>
                <a:schemeClr val="tx1"/>
              </a:solidFill>
              <a:latin typeface="Arial Narrow" pitchFamily="34" charset="0"/>
            </a:endParaRPr>
          </a:p>
          <a:p>
            <a:pPr marL="0" indent="0">
              <a:buFont typeface="Arial" charset="0"/>
              <a:buNone/>
              <a:defRPr/>
            </a:pPr>
            <a:endParaRPr lang="en-US" sz="2400" dirty="0" smtClean="0"/>
          </a:p>
          <a:p>
            <a:pPr marL="457200" lvl="1" indent="0">
              <a:buFont typeface="Arial" charset="0"/>
              <a:buNone/>
              <a:defRPr/>
            </a:pPr>
            <a:endParaRPr lang="en-US" sz="400" dirty="0" smtClean="0">
              <a:solidFill>
                <a:srgbClr val="001236"/>
              </a:solidFill>
              <a:latin typeface="Andy"/>
            </a:endParaRPr>
          </a:p>
          <a:p>
            <a:pPr marL="457200" lvl="1" indent="0">
              <a:buFont typeface="Arial" charset="0"/>
              <a:buNone/>
              <a:defRPr/>
            </a:pPr>
            <a:endParaRPr lang="en-US" dirty="0" smtClean="0">
              <a:solidFill>
                <a:srgbClr val="001236"/>
              </a:solidFill>
              <a:latin typeface="Andy"/>
            </a:endParaRPr>
          </a:p>
          <a:p>
            <a:pPr marL="457200" lvl="1" indent="0">
              <a:buFont typeface="Arial" charset="0"/>
              <a:buNone/>
              <a:defRPr/>
            </a:pPr>
            <a:endParaRPr lang="en-US" dirty="0">
              <a:solidFill>
                <a:srgbClr val="001236"/>
              </a:solidFill>
              <a:latin typeface="Andy"/>
            </a:endParaRPr>
          </a:p>
        </p:txBody>
      </p:sp>
      <p:sp>
        <p:nvSpPr>
          <p:cNvPr id="38914" name="Rectangle 9"/>
          <p:cNvSpPr>
            <a:spLocks noChangeArrowheads="1"/>
          </p:cNvSpPr>
          <p:nvPr/>
        </p:nvSpPr>
        <p:spPr bwMode="auto">
          <a:xfrm>
            <a:off x="22860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38915"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38916"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graphicFrame>
        <p:nvGraphicFramePr>
          <p:cNvPr id="2" name="Table 1"/>
          <p:cNvGraphicFramePr>
            <a:graphicFrameLocks noGrp="1"/>
          </p:cNvGraphicFramePr>
          <p:nvPr/>
        </p:nvGraphicFramePr>
        <p:xfrm>
          <a:off x="1108075" y="2362200"/>
          <a:ext cx="6927850" cy="841375"/>
        </p:xfrm>
        <a:graphic>
          <a:graphicData uri="http://schemas.openxmlformats.org/drawingml/2006/table">
            <a:tbl>
              <a:tblPr firstRow="1" firstCol="1" lastRow="1" lastCol="1" bandRow="1" bandCol="1">
                <a:tableStyleId>{5C22544A-7EE6-4342-B048-85BDC9FD1C3A}</a:tableStyleId>
              </a:tblPr>
              <a:tblGrid>
                <a:gridCol w="2244726">
                  <a:extLst>
                    <a:ext uri="{9D8B030D-6E8A-4147-A177-3AD203B41FA5}">
                      <a16:colId xmlns:a16="http://schemas.microsoft.com/office/drawing/2014/main" val="20000"/>
                    </a:ext>
                  </a:extLst>
                </a:gridCol>
                <a:gridCol w="1295399">
                  <a:extLst>
                    <a:ext uri="{9D8B030D-6E8A-4147-A177-3AD203B41FA5}">
                      <a16:colId xmlns:a16="http://schemas.microsoft.com/office/drawing/2014/main" val="20001"/>
                    </a:ext>
                  </a:extLst>
                </a:gridCol>
                <a:gridCol w="1219199">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1101726">
                  <a:extLst>
                    <a:ext uri="{9D8B030D-6E8A-4147-A177-3AD203B41FA5}">
                      <a16:colId xmlns:a16="http://schemas.microsoft.com/office/drawing/2014/main" val="20004"/>
                    </a:ext>
                  </a:extLst>
                </a:gridCol>
              </a:tblGrid>
              <a:tr h="420687">
                <a:tc>
                  <a:txBody>
                    <a:bodyPr/>
                    <a:lstStyle/>
                    <a:p>
                      <a:pPr marL="0" marR="0" algn="ctr">
                        <a:lnSpc>
                          <a:spcPct val="115000"/>
                        </a:lnSpc>
                        <a:spcBef>
                          <a:spcPts val="0"/>
                        </a:spcBef>
                        <a:spcAft>
                          <a:spcPts val="400"/>
                        </a:spcAft>
                      </a:pPr>
                      <a:r>
                        <a:rPr lang="en-US" sz="2400" dirty="0">
                          <a:effectLst/>
                        </a:rPr>
                        <a:t>Cost ($)</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a:effectLst/>
                        </a:rPr>
                        <a:t>10</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a:effectLst/>
                        </a:rPr>
                        <a:t>17</a:t>
                      </a:r>
                      <a:endParaRPr lang="en-US" sz="2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a:effectLst/>
                        </a:rPr>
                        <a:t>24</a:t>
                      </a:r>
                      <a:endParaRPr lang="en-US" sz="2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a:effectLst/>
                        </a:rPr>
                        <a:t>31</a:t>
                      </a:r>
                      <a:endParaRPr lang="en-US" sz="24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420687">
                <a:tc>
                  <a:txBody>
                    <a:bodyPr/>
                    <a:lstStyle/>
                    <a:p>
                      <a:pPr marL="0" marR="0" algn="ctr">
                        <a:lnSpc>
                          <a:spcPct val="115000"/>
                        </a:lnSpc>
                        <a:spcBef>
                          <a:spcPts val="0"/>
                        </a:spcBef>
                        <a:spcAft>
                          <a:spcPts val="400"/>
                        </a:spcAft>
                      </a:pPr>
                      <a:r>
                        <a:rPr lang="en-US" sz="2400">
                          <a:effectLst/>
                        </a:rPr>
                        <a:t>Tickets Ordered</a:t>
                      </a:r>
                      <a:endParaRPr lang="en-US" sz="2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a:effectLst/>
                        </a:rPr>
                        <a:t>1</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a:effectLst/>
                        </a:rPr>
                        <a:t>2</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a:effectLst/>
                        </a:rPr>
                        <a:t>3</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a:effectLst/>
                        </a:rPr>
                        <a:t>4</a:t>
                      </a:r>
                      <a:endParaRPr lang="en-US" sz="24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bl>
          </a:graphicData>
        </a:graphic>
      </p:graphicFrame>
      <p:sp>
        <p:nvSpPr>
          <p:cNvPr id="5" name="Text Box 1"/>
          <p:cNvSpPr txBox="1">
            <a:spLocks noChangeArrowheads="1"/>
          </p:cNvSpPr>
          <p:nvPr/>
        </p:nvSpPr>
        <p:spPr bwMode="auto">
          <a:xfrm>
            <a:off x="1082675" y="5105400"/>
            <a:ext cx="7105650" cy="914400"/>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Aft>
                <a:spcPts val="1000"/>
              </a:spcAft>
            </a:pPr>
            <a:r>
              <a:rPr lang="en-US" altLang="en-US" sz="2200">
                <a:latin typeface="Arial Narrow" panose="020B0606020202030204" pitchFamily="34" charset="0"/>
              </a:rPr>
              <a:t>The rates are not equivalent.  This means the total cost of the tickets is not proportional to the number of tickets sold.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5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338">
                                            <p:txEl>
                                              <p:pRg st="1" end="1"/>
                                            </p:txEl>
                                          </p:spTgt>
                                        </p:tgtEl>
                                        <p:attrNameLst>
                                          <p:attrName>style.visibility</p:attrName>
                                        </p:attrNameLst>
                                      </p:cBhvr>
                                      <p:to>
                                        <p:strVal val="visible"/>
                                      </p:to>
                                    </p:set>
                                    <p:anim calcmode="lin" valueType="num">
                                      <p:cBhvr additive="base">
                                        <p:cTn id="13" dur="5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4338">
                                            <p:txEl>
                                              <p:pRg st="5" end="5"/>
                                            </p:txEl>
                                          </p:spTgt>
                                        </p:tgtEl>
                                        <p:attrNameLst>
                                          <p:attrName>style.visibility</p:attrName>
                                        </p:attrNameLst>
                                      </p:cBhvr>
                                      <p:to>
                                        <p:strVal val="visible"/>
                                      </p:to>
                                    </p:set>
                                    <p:anim calcmode="lin" valueType="num">
                                      <p:cBhvr additive="base">
                                        <p:cTn id="24" dur="500" fill="hold"/>
                                        <p:tgtEl>
                                          <p:spTgt spid="14338">
                                            <p:txEl>
                                              <p:pRg st="5" end="5"/>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433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4338">
                                            <p:txEl>
                                              <p:pRg st="7" end="7"/>
                                            </p:txEl>
                                          </p:spTgt>
                                        </p:tgtEl>
                                        <p:attrNameLst>
                                          <p:attrName>style.visibility</p:attrName>
                                        </p:attrNameLst>
                                      </p:cBhvr>
                                      <p:to>
                                        <p:strVal val="visible"/>
                                      </p:to>
                                    </p:set>
                                    <p:anim calcmode="lin" valueType="num">
                                      <p:cBhvr additive="base">
                                        <p:cTn id="30" dur="500" fill="hold"/>
                                        <p:tgtEl>
                                          <p:spTgt spid="14338">
                                            <p:txEl>
                                              <p:pRg st="7" end="7"/>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433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762000" y="762000"/>
            <a:ext cx="7696200" cy="762000"/>
          </a:xfrm>
        </p:spPr>
        <p:txBody>
          <a:bodyPr/>
          <a:lstStyle/>
          <a:p>
            <a:r>
              <a:rPr lang="en-US" altLang="en-US" b="1" smtClean="0">
                <a:solidFill>
                  <a:srgbClr val="001236"/>
                </a:solidFill>
                <a:latin typeface="appleberry" pitchFamily="2" charset="0"/>
              </a:rPr>
              <a:t>Ratios</a:t>
            </a:r>
          </a:p>
        </p:txBody>
      </p:sp>
      <p:sp>
        <p:nvSpPr>
          <p:cNvPr id="14338" name="Content Placeholder 2"/>
          <p:cNvSpPr>
            <a:spLocks noGrp="1"/>
          </p:cNvSpPr>
          <p:nvPr>
            <p:ph idx="1"/>
          </p:nvPr>
        </p:nvSpPr>
        <p:spPr>
          <a:xfrm>
            <a:off x="609600" y="1371600"/>
            <a:ext cx="7924800" cy="2976563"/>
          </a:xfrm>
        </p:spPr>
        <p:txBody>
          <a:bodyPr/>
          <a:lstStyle/>
          <a:p>
            <a:pPr>
              <a:buFont typeface="Arial" charset="0"/>
              <a:buChar char="•"/>
              <a:defRPr/>
            </a:pPr>
            <a:r>
              <a:rPr lang="en-US" sz="3300" dirty="0" smtClean="0">
                <a:solidFill>
                  <a:srgbClr val="001236"/>
                </a:solidFill>
                <a:latin typeface="Andy"/>
              </a:rPr>
              <a:t>A </a:t>
            </a:r>
            <a:r>
              <a:rPr lang="en-US" sz="3300" dirty="0" smtClean="0">
                <a:solidFill>
                  <a:srgbClr val="FF0000"/>
                </a:solidFill>
                <a:latin typeface="Andy"/>
              </a:rPr>
              <a:t>ratio</a:t>
            </a:r>
            <a:r>
              <a:rPr lang="en-US" sz="3300" dirty="0" smtClean="0">
                <a:solidFill>
                  <a:srgbClr val="001236"/>
                </a:solidFill>
                <a:latin typeface="Andy"/>
              </a:rPr>
              <a:t> is a comparison of </a:t>
            </a:r>
            <a:r>
              <a:rPr lang="en-US" sz="3300" dirty="0" smtClean="0">
                <a:solidFill>
                  <a:srgbClr val="FF0000"/>
                </a:solidFill>
                <a:latin typeface="Andy"/>
              </a:rPr>
              <a:t>two</a:t>
            </a:r>
            <a:r>
              <a:rPr lang="en-US" sz="3300" dirty="0" smtClean="0">
                <a:solidFill>
                  <a:srgbClr val="001236"/>
                </a:solidFill>
                <a:latin typeface="Andy"/>
              </a:rPr>
              <a:t> numbers.</a:t>
            </a:r>
          </a:p>
          <a:p>
            <a:pPr marL="0" indent="0">
              <a:buFont typeface="Arial" charset="0"/>
              <a:buNone/>
              <a:defRPr/>
            </a:pPr>
            <a:endParaRPr lang="en-US" sz="300" dirty="0">
              <a:latin typeface="Andy"/>
            </a:endParaRPr>
          </a:p>
          <a:p>
            <a:pPr lvl="1">
              <a:buFont typeface="Courier New" pitchFamily="49" charset="0"/>
              <a:buChar char="o"/>
              <a:defRPr/>
            </a:pPr>
            <a:r>
              <a:rPr lang="en-US" dirty="0">
                <a:solidFill>
                  <a:srgbClr val="001236"/>
                </a:solidFill>
                <a:latin typeface="Andy"/>
                <a:cs typeface="David" pitchFamily="34" charset="-79"/>
              </a:rPr>
              <a:t>Example:  Tamara has 2 dogs and 8 fish. The ratio of dogs to fish can be written in three different ways</a:t>
            </a:r>
            <a:r>
              <a:rPr lang="en-US" dirty="0">
                <a:solidFill>
                  <a:srgbClr val="001236"/>
                </a:solidFill>
                <a:latin typeface="Andy"/>
              </a:rPr>
              <a:t>.</a:t>
            </a:r>
          </a:p>
          <a:p>
            <a:pPr marL="0" indent="0">
              <a:buFont typeface="Arial" charset="0"/>
              <a:buNone/>
              <a:defRPr/>
            </a:pPr>
            <a:endParaRPr lang="en-US" sz="2400" dirty="0"/>
          </a:p>
          <a:p>
            <a:pPr marL="0" indent="0">
              <a:buFont typeface="Arial" charset="0"/>
              <a:buNone/>
              <a:defRPr/>
            </a:pPr>
            <a:r>
              <a:rPr lang="en-US" dirty="0"/>
              <a:t> </a:t>
            </a:r>
            <a:endParaRPr lang="en-US" sz="2400" dirty="0"/>
          </a:p>
          <a:p>
            <a:pPr marL="0" indent="0">
              <a:buFont typeface="Arial" charset="0"/>
              <a:buNone/>
              <a:defRPr/>
            </a:pPr>
            <a:r>
              <a:rPr lang="en-US" dirty="0"/>
              <a:t> </a:t>
            </a:r>
            <a:endParaRPr lang="en-US" sz="2400" dirty="0"/>
          </a:p>
        </p:txBody>
      </p:sp>
      <p:pic>
        <p:nvPicPr>
          <p:cNvPr id="1026" name="Picture 10"/>
          <p:cNvPicPr>
            <a:picLocks noChangeAspect="1" noChangeArrowheads="1"/>
          </p:cNvPicPr>
          <p:nvPr/>
        </p:nvPicPr>
        <p:blipFill>
          <a:blip r:embed="rId3">
            <a:extLst>
              <a:ext uri="{28A0092B-C50C-407E-A947-70E740481C1C}">
                <a14:useLocalDpi xmlns:a14="http://schemas.microsoft.com/office/drawing/2010/main" val="0"/>
              </a:ext>
            </a:extLst>
          </a:blip>
          <a:srcRect l="14265" t="33662" r="17290" b="50099"/>
          <a:stretch>
            <a:fillRect/>
          </a:stretch>
        </p:blipFill>
        <p:spPr bwMode="auto">
          <a:xfrm>
            <a:off x="277813" y="3397250"/>
            <a:ext cx="8512175"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auto">
          <a:xfrm>
            <a:off x="685800" y="5029200"/>
            <a:ext cx="7696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Aft>
                <a:spcPts val="1000"/>
              </a:spcAft>
            </a:pPr>
            <a:r>
              <a:rPr lang="en-US" altLang="en-US" sz="3000" b="1">
                <a:latin typeface="Arial Narrow" panose="020B0606020202030204" pitchFamily="34" charset="0"/>
              </a:rPr>
              <a:t>***</a:t>
            </a:r>
            <a:r>
              <a:rPr lang="en-US" altLang="en-US" sz="3000">
                <a:latin typeface="Arial Narrow" panose="020B0606020202030204" pitchFamily="34" charset="0"/>
              </a:rPr>
              <a:t> Be careful with the </a:t>
            </a:r>
            <a:r>
              <a:rPr lang="en-US" altLang="en-US" sz="3000">
                <a:solidFill>
                  <a:srgbClr val="FF0000"/>
                </a:solidFill>
                <a:latin typeface="Arial Narrow" panose="020B0606020202030204" pitchFamily="34" charset="0"/>
              </a:rPr>
              <a:t>fraction</a:t>
            </a:r>
            <a:r>
              <a:rPr lang="en-US" altLang="en-US" sz="3000">
                <a:latin typeface="Arial Narrow" panose="020B0606020202030204" pitchFamily="34" charset="0"/>
              </a:rPr>
              <a:t> ratios – they don’t always have identical meanings to other fractions</a:t>
            </a:r>
            <a:r>
              <a:rPr lang="en-US" altLang="en-US" sz="3000" b="1">
                <a:latin typeface="Arial Narrow" panose="020B0606020202030204" pitchFamily="34" charset="0"/>
              </a:rPr>
              <a:t>***</a:t>
            </a:r>
            <a:endParaRPr lang="en-US" altLang="en-US" sz="3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14338">
                                            <p:txEl>
                                              <p:pRg st="0" end="0"/>
                                            </p:txEl>
                                          </p:spTgt>
                                        </p:tgtEl>
                                        <p:attrNameLst>
                                          <p:attrName>style.visibility</p:attrName>
                                        </p:attrNameLst>
                                      </p:cBhvr>
                                      <p:to>
                                        <p:strVal val="visible"/>
                                      </p:to>
                                    </p:set>
                                    <p:anim calcmode="lin" valueType="num">
                                      <p:cBhvr additive="base">
                                        <p:cTn id="11" dur="5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4338">
                                            <p:txEl>
                                              <p:pRg st="2" end="2"/>
                                            </p:txEl>
                                          </p:spTgt>
                                        </p:tgtEl>
                                        <p:attrNameLst>
                                          <p:attrName>style.visibility</p:attrName>
                                        </p:attrNameLst>
                                      </p:cBhvr>
                                      <p:to>
                                        <p:strVal val="visible"/>
                                      </p:to>
                                    </p:set>
                                    <p:animEffect transition="in" filter="fade">
                                      <p:cBhvr>
                                        <p:cTn id="17" dur="500"/>
                                        <p:tgtEl>
                                          <p:spTgt spid="1433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 calcmode="lin" valueType="num">
                                      <p:cBhvr additive="base">
                                        <p:cTn id="22" dur="500" fill="hold"/>
                                        <p:tgtEl>
                                          <p:spTgt spid="1026"/>
                                        </p:tgtEl>
                                        <p:attrNameLst>
                                          <p:attrName>ppt_x</p:attrName>
                                        </p:attrNameLst>
                                      </p:cBhvr>
                                      <p:tavLst>
                                        <p:tav tm="0">
                                          <p:val>
                                            <p:strVal val="#ppt_x"/>
                                          </p:val>
                                        </p:tav>
                                        <p:tav tm="100000">
                                          <p:val>
                                            <p:strVal val="#ppt_x"/>
                                          </p:val>
                                        </p:tav>
                                      </p:tavLst>
                                    </p:anim>
                                    <p:anim calcmode="lin" valueType="num">
                                      <p:cBhvr additive="base">
                                        <p:cTn id="23"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228600" y="685800"/>
            <a:ext cx="8458200" cy="5486400"/>
          </a:xfrm>
        </p:spPr>
        <p:txBody>
          <a:bodyPr/>
          <a:lstStyle/>
          <a:p>
            <a:pPr lvl="1">
              <a:buFont typeface="Courier New" pitchFamily="49" charset="0"/>
              <a:buChar char="o"/>
              <a:defRPr/>
            </a:pPr>
            <a:r>
              <a:rPr lang="en-US" sz="2500" dirty="0" smtClean="0">
                <a:solidFill>
                  <a:schemeClr val="tx1"/>
                </a:solidFill>
                <a:latin typeface="Arial Narrow" pitchFamily="34" charset="0"/>
              </a:rPr>
              <a:t>Use the recipe to make fruit punch.  Is the amount of sugar used proportional to the amount of mix used?  Explain.</a:t>
            </a:r>
            <a:endParaRPr lang="en-US" sz="2500" dirty="0">
              <a:solidFill>
                <a:schemeClr val="tx1"/>
              </a:solidFill>
              <a:latin typeface="Arial Narrow" pitchFamily="34" charset="0"/>
            </a:endParaRPr>
          </a:p>
          <a:p>
            <a:pPr marL="914400" lvl="2" indent="0">
              <a:buFont typeface="Arial" charset="0"/>
              <a:buNone/>
              <a:defRPr/>
            </a:pPr>
            <a:endParaRPr lang="en-US" sz="2200" dirty="0" smtClean="0">
              <a:solidFill>
                <a:schemeClr val="tx1"/>
              </a:solidFill>
              <a:latin typeface="Arial Narrow" pitchFamily="34" charset="0"/>
            </a:endParaRPr>
          </a:p>
          <a:p>
            <a:pPr marL="914400" lvl="2" indent="0">
              <a:buFont typeface="Arial" charset="0"/>
              <a:buNone/>
              <a:defRPr/>
            </a:pPr>
            <a:endParaRPr lang="en-US" sz="1200" dirty="0" smtClean="0">
              <a:solidFill>
                <a:schemeClr val="tx1"/>
              </a:solidFill>
              <a:latin typeface="Arial Narrow" pitchFamily="34" charset="0"/>
            </a:endParaRPr>
          </a:p>
          <a:p>
            <a:pPr lvl="2">
              <a:defRPr/>
            </a:pPr>
            <a:endParaRPr lang="en-US" sz="1800" dirty="0" smtClean="0">
              <a:solidFill>
                <a:schemeClr val="tx1"/>
              </a:solidFill>
              <a:latin typeface="Arial Narrow" pitchFamily="34" charset="0"/>
            </a:endParaRPr>
          </a:p>
          <a:p>
            <a:pPr lvl="2">
              <a:defRPr/>
            </a:pPr>
            <a:r>
              <a:rPr lang="en-US" sz="2200" dirty="0" smtClean="0">
                <a:solidFill>
                  <a:srgbClr val="FF0000"/>
                </a:solidFill>
                <a:latin typeface="Arial Narrow" pitchFamily="34" charset="0"/>
              </a:rPr>
              <a:t>Yes, they all reduce to ½</a:t>
            </a:r>
          </a:p>
          <a:p>
            <a:pPr marL="914400" lvl="2" indent="0">
              <a:buFont typeface="Arial" charset="0"/>
              <a:buNone/>
              <a:defRPr/>
            </a:pPr>
            <a:endParaRPr lang="en-US" sz="1200" dirty="0" smtClean="0">
              <a:solidFill>
                <a:srgbClr val="FF0000"/>
              </a:solidFill>
              <a:latin typeface="Arial Narrow" pitchFamily="34" charset="0"/>
            </a:endParaRPr>
          </a:p>
          <a:p>
            <a:pPr marL="914400" lvl="2" indent="0">
              <a:buFont typeface="Arial" charset="0"/>
              <a:buNone/>
              <a:defRPr/>
            </a:pPr>
            <a:endParaRPr lang="en-US" sz="1200" dirty="0" smtClean="0">
              <a:solidFill>
                <a:srgbClr val="FF0000"/>
              </a:solidFill>
              <a:latin typeface="Arial Narrow" pitchFamily="34" charset="0"/>
            </a:endParaRPr>
          </a:p>
          <a:p>
            <a:pPr lvl="1">
              <a:buFont typeface="Courier New" pitchFamily="49" charset="0"/>
              <a:buChar char="o"/>
              <a:defRPr/>
            </a:pPr>
            <a:r>
              <a:rPr lang="en-US" sz="2500" dirty="0" smtClean="0">
                <a:solidFill>
                  <a:schemeClr val="tx1"/>
                </a:solidFill>
                <a:latin typeface="Arial Narrow" pitchFamily="34" charset="0"/>
              </a:rPr>
              <a:t>In July, a paleontologist found 368 fossils at a dig.  In August, she found about 14 fossils per day.</a:t>
            </a:r>
          </a:p>
          <a:p>
            <a:pPr lvl="2">
              <a:defRPr/>
            </a:pPr>
            <a:r>
              <a:rPr lang="en-US" sz="2200" dirty="0" smtClean="0">
                <a:solidFill>
                  <a:schemeClr val="tx1"/>
                </a:solidFill>
                <a:latin typeface="Arial Narrow" pitchFamily="34" charset="0"/>
              </a:rPr>
              <a:t>Is the number of fossils the paleontologist found in August proportional to the number of days she spent looking for fossils that month?</a:t>
            </a:r>
          </a:p>
          <a:p>
            <a:pPr marL="914400" lvl="2" indent="0">
              <a:buFont typeface="Arial" charset="0"/>
              <a:buNone/>
              <a:defRPr/>
            </a:pPr>
            <a:r>
              <a:rPr lang="en-US" sz="2200" dirty="0" smtClean="0">
                <a:solidFill>
                  <a:srgbClr val="FF0000"/>
                </a:solidFill>
                <a:latin typeface="Arial Narrow" pitchFamily="34" charset="0"/>
              </a:rPr>
              <a:t>	No, July average 11.87 fossils per day</a:t>
            </a:r>
          </a:p>
          <a:p>
            <a:pPr marL="914400" lvl="2" indent="0">
              <a:buFont typeface="Arial" charset="0"/>
              <a:buNone/>
              <a:defRPr/>
            </a:pPr>
            <a:endParaRPr lang="en-US" sz="2200" dirty="0" smtClean="0">
              <a:solidFill>
                <a:schemeClr val="tx1"/>
              </a:solidFill>
              <a:latin typeface="Arial Narrow" pitchFamily="34" charset="0"/>
            </a:endParaRPr>
          </a:p>
          <a:p>
            <a:pPr marL="914400" lvl="2" indent="0">
              <a:buFont typeface="Arial" charset="0"/>
              <a:buNone/>
              <a:defRPr/>
            </a:pPr>
            <a:endParaRPr lang="en-US" sz="2200" dirty="0" smtClean="0">
              <a:solidFill>
                <a:schemeClr val="tx1"/>
              </a:solidFill>
              <a:latin typeface="Arial Narrow" pitchFamily="34" charset="0"/>
            </a:endParaRPr>
          </a:p>
          <a:p>
            <a:pPr marL="0" indent="0">
              <a:buFont typeface="Arial" charset="0"/>
              <a:buNone/>
              <a:defRPr/>
            </a:pPr>
            <a:endParaRPr lang="en-US" sz="2400" dirty="0" smtClean="0"/>
          </a:p>
          <a:p>
            <a:pPr marL="457200" lvl="1" indent="0">
              <a:buFont typeface="Arial" charset="0"/>
              <a:buNone/>
              <a:defRPr/>
            </a:pPr>
            <a:endParaRPr lang="en-US" sz="400" dirty="0" smtClean="0">
              <a:solidFill>
                <a:srgbClr val="001236"/>
              </a:solidFill>
              <a:latin typeface="Andy"/>
            </a:endParaRPr>
          </a:p>
          <a:p>
            <a:pPr marL="457200" lvl="1" indent="0">
              <a:buFont typeface="Arial" charset="0"/>
              <a:buNone/>
              <a:defRPr/>
            </a:pPr>
            <a:endParaRPr lang="en-US" dirty="0" smtClean="0">
              <a:solidFill>
                <a:srgbClr val="001236"/>
              </a:solidFill>
              <a:latin typeface="Andy"/>
            </a:endParaRPr>
          </a:p>
          <a:p>
            <a:pPr marL="457200" lvl="1" indent="0">
              <a:buFont typeface="Arial" charset="0"/>
              <a:buNone/>
              <a:defRPr/>
            </a:pPr>
            <a:endParaRPr lang="en-US" dirty="0">
              <a:solidFill>
                <a:srgbClr val="001236"/>
              </a:solidFill>
              <a:latin typeface="Andy"/>
            </a:endParaRPr>
          </a:p>
        </p:txBody>
      </p:sp>
      <p:sp>
        <p:nvSpPr>
          <p:cNvPr id="39938" name="Rectangle 9"/>
          <p:cNvSpPr>
            <a:spLocks noChangeArrowheads="1"/>
          </p:cNvSpPr>
          <p:nvPr/>
        </p:nvSpPr>
        <p:spPr bwMode="auto">
          <a:xfrm>
            <a:off x="22860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39939"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39940"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graphicFrame>
        <p:nvGraphicFramePr>
          <p:cNvPr id="2" name="Table 1"/>
          <p:cNvGraphicFramePr>
            <a:graphicFrameLocks noGrp="1"/>
          </p:cNvGraphicFramePr>
          <p:nvPr/>
        </p:nvGraphicFramePr>
        <p:xfrm>
          <a:off x="838200" y="1600200"/>
          <a:ext cx="7080250" cy="841375"/>
        </p:xfrm>
        <a:graphic>
          <a:graphicData uri="http://schemas.openxmlformats.org/drawingml/2006/table">
            <a:tbl>
              <a:tblPr firstRow="1" firstCol="1" lastRow="1" lastCol="1" bandRow="1" bandCol="1">
                <a:tableStyleId>{5C22544A-7EE6-4342-B048-85BDC9FD1C3A}</a:tableStyleId>
              </a:tblPr>
              <a:tblGrid>
                <a:gridCol w="2362199">
                  <a:extLst>
                    <a:ext uri="{9D8B030D-6E8A-4147-A177-3AD203B41FA5}">
                      <a16:colId xmlns:a16="http://schemas.microsoft.com/office/drawing/2014/main" val="20000"/>
                    </a:ext>
                  </a:extLst>
                </a:gridCol>
                <a:gridCol w="1255802">
                  <a:extLst>
                    <a:ext uri="{9D8B030D-6E8A-4147-A177-3AD203B41FA5}">
                      <a16:colId xmlns:a16="http://schemas.microsoft.com/office/drawing/2014/main" val="20001"/>
                    </a:ext>
                  </a:extLst>
                </a:gridCol>
                <a:gridCol w="1246019">
                  <a:extLst>
                    <a:ext uri="{9D8B030D-6E8A-4147-A177-3AD203B41FA5}">
                      <a16:colId xmlns:a16="http://schemas.microsoft.com/office/drawing/2014/main" val="20002"/>
                    </a:ext>
                  </a:extLst>
                </a:gridCol>
                <a:gridCol w="1090268">
                  <a:extLst>
                    <a:ext uri="{9D8B030D-6E8A-4147-A177-3AD203B41FA5}">
                      <a16:colId xmlns:a16="http://schemas.microsoft.com/office/drawing/2014/main" val="20003"/>
                    </a:ext>
                  </a:extLst>
                </a:gridCol>
                <a:gridCol w="1125962">
                  <a:extLst>
                    <a:ext uri="{9D8B030D-6E8A-4147-A177-3AD203B41FA5}">
                      <a16:colId xmlns:a16="http://schemas.microsoft.com/office/drawing/2014/main" val="20004"/>
                    </a:ext>
                  </a:extLst>
                </a:gridCol>
              </a:tblGrid>
              <a:tr h="420687">
                <a:tc>
                  <a:txBody>
                    <a:bodyPr/>
                    <a:lstStyle/>
                    <a:p>
                      <a:pPr marL="0" marR="0" algn="ctr">
                        <a:lnSpc>
                          <a:spcPct val="115000"/>
                        </a:lnSpc>
                        <a:spcBef>
                          <a:spcPts val="0"/>
                        </a:spcBef>
                        <a:spcAft>
                          <a:spcPts val="400"/>
                        </a:spcAft>
                      </a:pPr>
                      <a:r>
                        <a:rPr lang="en-US" sz="2400" dirty="0" smtClean="0">
                          <a:effectLst/>
                          <a:latin typeface="+mn-lt"/>
                          <a:ea typeface="+mn-ea"/>
                          <a:cs typeface="+mn-cs"/>
                        </a:rPr>
                        <a:t>Cups</a:t>
                      </a:r>
                      <a:r>
                        <a:rPr lang="en-US" sz="2400" baseline="0" dirty="0" smtClean="0">
                          <a:effectLst/>
                          <a:latin typeface="+mn-lt"/>
                          <a:ea typeface="+mn-ea"/>
                          <a:cs typeface="+mn-cs"/>
                        </a:rPr>
                        <a:t> of Sugar</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smtClean="0">
                          <a:effectLst/>
                          <a:latin typeface="+mn-lt"/>
                          <a:ea typeface="+mn-ea"/>
                          <a:cs typeface="+mn-cs"/>
                        </a:rPr>
                        <a:t>½ </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smtClean="0">
                          <a:effectLst/>
                        </a:rPr>
                        <a:t>1</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smtClean="0">
                          <a:effectLst/>
                          <a:latin typeface="+mn-lt"/>
                          <a:ea typeface="+mn-ea"/>
                          <a:cs typeface="+mn-cs"/>
                        </a:rPr>
                        <a:t>1</a:t>
                      </a:r>
                      <a:r>
                        <a:rPr lang="en-US" sz="2400" baseline="0" dirty="0" smtClean="0">
                          <a:effectLst/>
                          <a:latin typeface="+mn-lt"/>
                          <a:ea typeface="+mn-ea"/>
                          <a:cs typeface="+mn-cs"/>
                        </a:rPr>
                        <a:t> ½ </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smtClean="0">
                          <a:effectLst/>
                          <a:latin typeface="Calibri"/>
                          <a:ea typeface="Calibri"/>
                          <a:cs typeface="Times New Roman"/>
                        </a:rPr>
                        <a:t>2</a:t>
                      </a:r>
                      <a:endParaRPr lang="en-US" sz="24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420687">
                <a:tc>
                  <a:txBody>
                    <a:bodyPr/>
                    <a:lstStyle/>
                    <a:p>
                      <a:pPr marL="0" marR="0" algn="ctr">
                        <a:lnSpc>
                          <a:spcPct val="115000"/>
                        </a:lnSpc>
                        <a:spcBef>
                          <a:spcPts val="0"/>
                        </a:spcBef>
                        <a:spcAft>
                          <a:spcPts val="400"/>
                        </a:spcAft>
                      </a:pPr>
                      <a:r>
                        <a:rPr lang="en-US" sz="2400" dirty="0" smtClean="0">
                          <a:effectLst/>
                        </a:rPr>
                        <a:t>Envelopes of Mix</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a:effectLst/>
                        </a:rPr>
                        <a:t>1</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a:effectLst/>
                        </a:rPr>
                        <a:t>2</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a:effectLst/>
                        </a:rPr>
                        <a:t>3</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400"/>
                        </a:spcAft>
                      </a:pPr>
                      <a:r>
                        <a:rPr lang="en-US" sz="2400" dirty="0">
                          <a:effectLst/>
                        </a:rPr>
                        <a:t>4</a:t>
                      </a:r>
                      <a:endParaRPr lang="en-US" sz="24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5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4338">
                                            <p:txEl>
                                              <p:pRg st="4" end="4"/>
                                            </p:txEl>
                                          </p:spTgt>
                                        </p:tgtEl>
                                        <p:attrNameLst>
                                          <p:attrName>style.visibility</p:attrName>
                                        </p:attrNameLst>
                                      </p:cBhvr>
                                      <p:to>
                                        <p:strVal val="visible"/>
                                      </p:to>
                                    </p:set>
                                    <p:anim calcmode="lin" valueType="num">
                                      <p:cBhvr additive="base">
                                        <p:cTn id="18" dur="500" fill="hold"/>
                                        <p:tgtEl>
                                          <p:spTgt spid="14338">
                                            <p:txEl>
                                              <p:pRg st="4" end="4"/>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433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4338">
                                            <p:txEl>
                                              <p:pRg st="7" end="7"/>
                                            </p:txEl>
                                          </p:spTgt>
                                        </p:tgtEl>
                                        <p:attrNameLst>
                                          <p:attrName>style.visibility</p:attrName>
                                        </p:attrNameLst>
                                      </p:cBhvr>
                                      <p:to>
                                        <p:strVal val="visible"/>
                                      </p:to>
                                    </p:set>
                                    <p:anim calcmode="lin" valueType="num">
                                      <p:cBhvr additive="base">
                                        <p:cTn id="24" dur="500" fill="hold"/>
                                        <p:tgtEl>
                                          <p:spTgt spid="14338">
                                            <p:txEl>
                                              <p:pRg st="7" end="7"/>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433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4338">
                                            <p:txEl>
                                              <p:pRg st="8" end="8"/>
                                            </p:txEl>
                                          </p:spTgt>
                                        </p:tgtEl>
                                        <p:attrNameLst>
                                          <p:attrName>style.visibility</p:attrName>
                                        </p:attrNameLst>
                                      </p:cBhvr>
                                      <p:to>
                                        <p:strVal val="visible"/>
                                      </p:to>
                                    </p:set>
                                    <p:anim calcmode="lin" valueType="num">
                                      <p:cBhvr additive="base">
                                        <p:cTn id="30" dur="500" fill="hold"/>
                                        <p:tgtEl>
                                          <p:spTgt spid="14338">
                                            <p:txEl>
                                              <p:pRg st="8" end="8"/>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433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14338">
                                            <p:txEl>
                                              <p:pRg st="9" end="9"/>
                                            </p:txEl>
                                          </p:spTgt>
                                        </p:tgtEl>
                                        <p:attrNameLst>
                                          <p:attrName>style.visibility</p:attrName>
                                        </p:attrNameLst>
                                      </p:cBhvr>
                                      <p:to>
                                        <p:strVal val="visible"/>
                                      </p:to>
                                    </p:set>
                                    <p:anim calcmode="lin" valueType="num">
                                      <p:cBhvr additive="base">
                                        <p:cTn id="36" dur="500" fill="hold"/>
                                        <p:tgtEl>
                                          <p:spTgt spid="14338">
                                            <p:txEl>
                                              <p:pRg st="9" end="9"/>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4338">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ctrTitle"/>
          </p:nvPr>
        </p:nvSpPr>
        <p:spPr/>
        <p:txBody>
          <a:bodyPr/>
          <a:lstStyle/>
          <a:p>
            <a:r>
              <a:rPr lang="en-US" altLang="en-US" sz="5000" b="1" smtClean="0">
                <a:solidFill>
                  <a:srgbClr val="001236"/>
                </a:solidFill>
                <a:latin typeface="KG Be Still &amp; Know" pitchFamily="2" charset="0"/>
              </a:rPr>
              <a:t>Solving Proportions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533400" y="762000"/>
            <a:ext cx="8229600" cy="5181600"/>
          </a:xfrm>
        </p:spPr>
        <p:txBody>
          <a:bodyPr/>
          <a:lstStyle/>
          <a:p>
            <a:r>
              <a:rPr lang="en-US" altLang="en-US" sz="3400" smtClean="0">
                <a:solidFill>
                  <a:srgbClr val="001236"/>
                </a:solidFill>
                <a:latin typeface="Andy"/>
              </a:rPr>
              <a:t>A proportion is two </a:t>
            </a:r>
            <a:r>
              <a:rPr lang="en-US" altLang="en-US" sz="3400" smtClean="0">
                <a:solidFill>
                  <a:srgbClr val="FF0000"/>
                </a:solidFill>
                <a:latin typeface="Andy"/>
              </a:rPr>
              <a:t>equivalent ratios</a:t>
            </a:r>
          </a:p>
          <a:p>
            <a:r>
              <a:rPr lang="en-US" altLang="en-US" sz="3300" smtClean="0">
                <a:solidFill>
                  <a:srgbClr val="001236"/>
                </a:solidFill>
                <a:latin typeface="Andy"/>
              </a:rPr>
              <a:t>When solving proportions we must first ask ourselves – “What are we </a:t>
            </a:r>
            <a:r>
              <a:rPr lang="en-US" altLang="en-US" sz="3300" smtClean="0">
                <a:solidFill>
                  <a:srgbClr val="FF0000"/>
                </a:solidFill>
                <a:latin typeface="Andy"/>
              </a:rPr>
              <a:t>comparing</a:t>
            </a:r>
            <a:endParaRPr lang="en-US" altLang="en-US" sz="3300" smtClean="0">
              <a:solidFill>
                <a:srgbClr val="001236"/>
              </a:solidFill>
              <a:latin typeface="Andy"/>
            </a:endParaRPr>
          </a:p>
        </p:txBody>
      </p:sp>
      <p:sp>
        <p:nvSpPr>
          <p:cNvPr id="2" name="Text Box 4"/>
          <p:cNvSpPr txBox="1">
            <a:spLocks noChangeArrowheads="1"/>
          </p:cNvSpPr>
          <p:nvPr/>
        </p:nvSpPr>
        <p:spPr bwMode="auto">
          <a:xfrm>
            <a:off x="533400" y="2552700"/>
            <a:ext cx="7924800" cy="1638300"/>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Aft>
                <a:spcPts val="1000"/>
              </a:spcAft>
            </a:pPr>
            <a:r>
              <a:rPr lang="en-US" altLang="en-US" sz="2000" b="1">
                <a:latin typeface="Arial Narrow" panose="020B0606020202030204" pitchFamily="34" charset="0"/>
              </a:rPr>
              <a:t>A lemonade recipe calls for ½ cup of mix for every quart of water.  If Jeff wanted to make a gallon of lemonade, is 2 cups of mix proportional for this recipe?</a:t>
            </a:r>
          </a:p>
          <a:p>
            <a:pPr algn="ctr">
              <a:spcAft>
                <a:spcPts val="1000"/>
              </a:spcAft>
            </a:pPr>
            <a:r>
              <a:rPr lang="en-US" altLang="en-US" sz="2000" b="1">
                <a:solidFill>
                  <a:srgbClr val="FF0000"/>
                </a:solidFill>
                <a:latin typeface="Arial Narrow" panose="020B0606020202030204" pitchFamily="34" charset="0"/>
              </a:rPr>
              <a:t>YES</a:t>
            </a:r>
          </a:p>
          <a:p>
            <a:endParaRPr lang="en-US" altLang="en-US"/>
          </a:p>
        </p:txBody>
      </p:sp>
      <p:sp>
        <p:nvSpPr>
          <p:cNvPr id="3" name="Text Box 5"/>
          <p:cNvSpPr txBox="1">
            <a:spLocks noChangeArrowheads="1"/>
          </p:cNvSpPr>
          <p:nvPr/>
        </p:nvSpPr>
        <p:spPr bwMode="auto">
          <a:xfrm>
            <a:off x="533400" y="4419600"/>
            <a:ext cx="7924800" cy="1417638"/>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Aft>
                <a:spcPts val="1000"/>
              </a:spcAft>
            </a:pPr>
            <a:r>
              <a:rPr lang="en-US" altLang="en-US" sz="2500" b="1">
                <a:latin typeface="Arial Narrow" panose="020B0606020202030204" pitchFamily="34" charset="0"/>
              </a:rPr>
              <a:t>Determine if the following ratios are proportional?</a:t>
            </a:r>
          </a:p>
          <a:p>
            <a:pPr>
              <a:spcAft>
                <a:spcPts val="1000"/>
              </a:spcAft>
            </a:pPr>
            <a:r>
              <a:rPr lang="en-US" altLang="en-US" sz="1100">
                <a:latin typeface="Arial Narrow" panose="020B0606020202030204" pitchFamily="34" charset="0"/>
              </a:rPr>
              <a:t>		</a:t>
            </a:r>
            <a:r>
              <a:rPr lang="en-US" altLang="en-US" sz="2000" b="1">
                <a:solidFill>
                  <a:srgbClr val="FF0000"/>
                </a:solidFill>
                <a:latin typeface="Arial Narrow" panose="020B0606020202030204" pitchFamily="34" charset="0"/>
              </a:rPr>
              <a:t>No, 340 ≠ 270 			Yes, 72 = 72</a:t>
            </a:r>
            <a:r>
              <a:rPr lang="en-US" altLang="en-US" sz="1100" b="1">
                <a:solidFill>
                  <a:srgbClr val="FF0000"/>
                </a:solidFill>
                <a:latin typeface="Arial Narrow" panose="020B0606020202030204" pitchFamily="34" charset="0"/>
              </a:rPr>
              <a:t>	</a:t>
            </a:r>
            <a:r>
              <a:rPr lang="en-US" altLang="en-US" sz="1100">
                <a:latin typeface="Arial Narrow" panose="020B0606020202030204" pitchFamily="34" charset="0"/>
              </a:rPr>
              <a:t>				</a:t>
            </a:r>
            <a:endParaRPr lang="en-US" altLang="en-US"/>
          </a:p>
        </p:txBody>
      </p:sp>
      <p:sp>
        <p:nvSpPr>
          <p:cNvPr id="18476"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graphicFrame>
        <p:nvGraphicFramePr>
          <p:cNvPr id="5" name="Object 38"/>
          <p:cNvGraphicFramePr>
            <a:graphicFrameLocks noChangeAspect="1"/>
          </p:cNvGraphicFramePr>
          <p:nvPr/>
        </p:nvGraphicFramePr>
        <p:xfrm>
          <a:off x="1219200" y="5003800"/>
          <a:ext cx="1143000" cy="661988"/>
        </p:xfrm>
        <a:graphic>
          <a:graphicData uri="http://schemas.openxmlformats.org/presentationml/2006/ole">
            <mc:AlternateContent xmlns:mc="http://schemas.openxmlformats.org/markup-compatibility/2006">
              <mc:Choice xmlns:v="urn:schemas-microsoft-com:vml" Requires="v">
                <p:oleObj spid="_x0000_s18480" name="Equation" r:id="rId4" imgW="672808" imgH="393529" progId="Equation.3">
                  <p:embed/>
                </p:oleObj>
              </mc:Choice>
              <mc:Fallback>
                <p:oleObj name="Equation" r:id="rId4" imgW="672808" imgH="393529" progId="Equation.3">
                  <p:embed/>
                  <p:pic>
                    <p:nvPicPr>
                      <p:cNvPr id="0" name="Object 3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5003800"/>
                        <a:ext cx="1143000" cy="66198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77"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graphicFrame>
        <p:nvGraphicFramePr>
          <p:cNvPr id="7" name="Object 39"/>
          <p:cNvGraphicFramePr>
            <a:graphicFrameLocks noChangeAspect="1"/>
          </p:cNvGraphicFramePr>
          <p:nvPr/>
        </p:nvGraphicFramePr>
        <p:xfrm>
          <a:off x="4800600" y="5029200"/>
          <a:ext cx="1000125" cy="652463"/>
        </p:xfrm>
        <a:graphic>
          <a:graphicData uri="http://schemas.openxmlformats.org/presentationml/2006/ole">
            <mc:AlternateContent xmlns:mc="http://schemas.openxmlformats.org/markup-compatibility/2006">
              <mc:Choice xmlns:v="urn:schemas-microsoft-com:vml" Requires="v">
                <p:oleObj spid="_x0000_s18481" name="Equation" r:id="rId6" imgW="596641" imgH="393529" progId="Equation.3">
                  <p:embed/>
                </p:oleObj>
              </mc:Choice>
              <mc:Fallback>
                <p:oleObj name="Equation" r:id="rId6" imgW="596641" imgH="393529" progId="Equation.3">
                  <p:embed/>
                  <p:pic>
                    <p:nvPicPr>
                      <p:cNvPr id="0" name="Object 3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00600" y="5029200"/>
                        <a:ext cx="1000125" cy="65246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78"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graphicFrame>
        <p:nvGraphicFramePr>
          <p:cNvPr id="9" name="Object 40"/>
          <p:cNvGraphicFramePr>
            <a:graphicFrameLocks noChangeAspect="1"/>
          </p:cNvGraphicFramePr>
          <p:nvPr/>
        </p:nvGraphicFramePr>
        <p:xfrm>
          <a:off x="1447800" y="3365500"/>
          <a:ext cx="957263" cy="685800"/>
        </p:xfrm>
        <a:graphic>
          <a:graphicData uri="http://schemas.openxmlformats.org/presentationml/2006/ole">
            <mc:AlternateContent xmlns:mc="http://schemas.openxmlformats.org/markup-compatibility/2006">
              <mc:Choice xmlns:v="urn:schemas-microsoft-com:vml" Requires="v">
                <p:oleObj spid="_x0000_s18482" name="Equation" r:id="rId8" imgW="545760" imgH="393480" progId="Equation.3">
                  <p:embed/>
                </p:oleObj>
              </mc:Choice>
              <mc:Fallback>
                <p:oleObj name="Equation" r:id="rId8" imgW="545760" imgH="393480" progId="Equation.3">
                  <p:embed/>
                  <p:pic>
                    <p:nvPicPr>
                      <p:cNvPr id="0" name="Object 4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47800" y="3365500"/>
                        <a:ext cx="957263" cy="6858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fade">
                                      <p:cBhvr>
                                        <p:cTn id="7" dur="500"/>
                                        <p:tgtEl>
                                          <p:spTgt spid="143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4338">
                                            <p:txEl>
                                              <p:pRg st="1" end="1"/>
                                            </p:txEl>
                                          </p:spTgt>
                                        </p:tgtEl>
                                        <p:attrNameLst>
                                          <p:attrName>style.visibility</p:attrName>
                                        </p:attrNameLst>
                                      </p:cBhvr>
                                      <p:to>
                                        <p:strVal val="visible"/>
                                      </p:to>
                                    </p:set>
                                    <p:animEffect transition="in" filter="fade">
                                      <p:cBhvr>
                                        <p:cTn id="12" dur="500"/>
                                        <p:tgtEl>
                                          <p:spTgt spid="1433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0" end="0"/>
                                            </p:txEl>
                                          </p:spTgt>
                                        </p:tgtEl>
                                        <p:attrNameLst>
                                          <p:attrName>style.visibility</p:attrName>
                                        </p:attrNameLst>
                                      </p:cBhvr>
                                      <p:to>
                                        <p:strVal val="visible"/>
                                      </p:to>
                                    </p:set>
                                    <p:animEffect transition="in" filter="fade">
                                      <p:cBhvr>
                                        <p:cTn id="22" dur="500"/>
                                        <p:tgtEl>
                                          <p:spTgt spid="2">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1" end="1"/>
                                            </p:txEl>
                                          </p:spTgt>
                                        </p:tgtEl>
                                        <p:attrNameLst>
                                          <p:attrName>style.visibility</p:attrName>
                                        </p:attrNameLst>
                                      </p:cBhvr>
                                      <p:to>
                                        <p:strVal val="visible"/>
                                      </p:to>
                                    </p:set>
                                    <p:animEffect transition="in" filter="fade">
                                      <p:cBhvr>
                                        <p:cTn id="32" dur="500"/>
                                        <p:tgtEl>
                                          <p:spTgt spid="2">
                                            <p:txEl>
                                              <p:pRg st="1" end="1"/>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500"/>
                                        <p:tgtEl>
                                          <p:spTgt spid="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iterate type="lt">
                                    <p:tmPct val="0"/>
                                  </p:iterate>
                                  <p:childTnLst>
                                    <p:set>
                                      <p:cBhvr>
                                        <p:cTn id="41" dur="1" fill="hold">
                                          <p:stCondLst>
                                            <p:cond delay="0"/>
                                          </p:stCondLst>
                                        </p:cTn>
                                        <p:tgtEl>
                                          <p:spTgt spid="3">
                                            <p:txEl>
                                              <p:pRg st="0" end="0"/>
                                            </p:txEl>
                                          </p:spTgt>
                                        </p:tgtEl>
                                        <p:attrNameLst>
                                          <p:attrName>style.visibility</p:attrName>
                                        </p:attrNameLst>
                                      </p:cBhvr>
                                      <p:to>
                                        <p:strVal val="visible"/>
                                      </p:to>
                                    </p:set>
                                    <p:animEffect transition="in" filter="fade">
                                      <p:cBhvr>
                                        <p:cTn id="42" dur="500"/>
                                        <p:tgtEl>
                                          <p:spTgt spid="3">
                                            <p:txEl>
                                              <p:pRg st="0" end="0"/>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fade">
                                      <p:cBhvr>
                                        <p:cTn id="47" dur="500"/>
                                        <p:tgtEl>
                                          <p:spTgt spid="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500"/>
                                        <p:tgtEl>
                                          <p:spTgt spid="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 end="1"/>
                                            </p:txEl>
                                          </p:spTgt>
                                        </p:tgtEl>
                                        <p:attrNameLst>
                                          <p:attrName>style.visibility</p:attrName>
                                        </p:attrNameLst>
                                      </p:cBhvr>
                                      <p:to>
                                        <p:strVal val="visible"/>
                                      </p:to>
                                    </p:set>
                                    <p:animEffect transition="in" filter="fade">
                                      <p:cBhvr>
                                        <p:cTn id="5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457200" y="685800"/>
            <a:ext cx="8229600" cy="5410200"/>
          </a:xfrm>
        </p:spPr>
        <p:txBody>
          <a:bodyPr/>
          <a:lstStyle/>
          <a:p>
            <a:pPr>
              <a:buFont typeface="Arial" charset="0"/>
              <a:buChar char="•"/>
              <a:defRPr/>
            </a:pPr>
            <a:r>
              <a:rPr lang="en-US" sz="2800" dirty="0" smtClean="0">
                <a:solidFill>
                  <a:schemeClr val="tx1"/>
                </a:solidFill>
                <a:latin typeface="Arial Narrow" pitchFamily="34" charset="0"/>
              </a:rPr>
              <a:t>Proportionality can also be determined between two ratios by</a:t>
            </a:r>
            <a:r>
              <a:rPr lang="en-US" sz="2800" dirty="0" smtClean="0">
                <a:solidFill>
                  <a:srgbClr val="FF0000"/>
                </a:solidFill>
                <a:latin typeface="Arial Narrow" pitchFamily="34" charset="0"/>
              </a:rPr>
              <a:t> simplifying </a:t>
            </a:r>
            <a:r>
              <a:rPr lang="en-US" sz="2800" dirty="0" smtClean="0">
                <a:solidFill>
                  <a:schemeClr val="tx1"/>
                </a:solidFill>
                <a:latin typeface="Arial Narrow" pitchFamily="34" charset="0"/>
              </a:rPr>
              <a:t>or comparing their </a:t>
            </a:r>
            <a:r>
              <a:rPr lang="en-US" sz="2800" dirty="0" smtClean="0">
                <a:solidFill>
                  <a:srgbClr val="FF0000"/>
                </a:solidFill>
                <a:latin typeface="Arial Narrow" pitchFamily="34" charset="0"/>
              </a:rPr>
              <a:t>cross</a:t>
            </a:r>
            <a:r>
              <a:rPr lang="en-US" sz="2800" dirty="0" smtClean="0">
                <a:solidFill>
                  <a:schemeClr val="tx1"/>
                </a:solidFill>
                <a:latin typeface="Arial Narrow" pitchFamily="34" charset="0"/>
              </a:rPr>
              <a:t> products</a:t>
            </a:r>
          </a:p>
          <a:p>
            <a:pPr marL="0" indent="0">
              <a:buFont typeface="Arial" charset="0"/>
              <a:buNone/>
              <a:defRPr/>
            </a:pPr>
            <a:endParaRPr lang="en-US" sz="600" dirty="0" smtClean="0">
              <a:solidFill>
                <a:schemeClr val="tx1"/>
              </a:solidFill>
              <a:latin typeface="Arial Narrow" pitchFamily="34" charset="0"/>
            </a:endParaRPr>
          </a:p>
          <a:p>
            <a:pPr>
              <a:buFont typeface="Arial" charset="0"/>
              <a:buChar char="•"/>
              <a:defRPr/>
            </a:pPr>
            <a:r>
              <a:rPr lang="en-US" sz="2800" dirty="0" smtClean="0">
                <a:solidFill>
                  <a:schemeClr val="tx1"/>
                </a:solidFill>
                <a:latin typeface="Arial Narrow" pitchFamily="34" charset="0"/>
              </a:rPr>
              <a:t>If they reduce to the same ratio, or their cross products are the same, then they are </a:t>
            </a:r>
            <a:r>
              <a:rPr lang="en-US" sz="2800" dirty="0" smtClean="0">
                <a:solidFill>
                  <a:srgbClr val="FF0000"/>
                </a:solidFill>
                <a:latin typeface="Arial Narrow" pitchFamily="34" charset="0"/>
              </a:rPr>
              <a:t>proportional </a:t>
            </a:r>
          </a:p>
          <a:p>
            <a:pPr marL="0" indent="0">
              <a:buFont typeface="Arial" charset="0"/>
              <a:buNone/>
              <a:defRPr/>
            </a:pPr>
            <a:endParaRPr lang="en-US" sz="600" dirty="0" smtClean="0">
              <a:solidFill>
                <a:srgbClr val="FF0000"/>
              </a:solidFill>
              <a:latin typeface="Arial Narrow" pitchFamily="34" charset="0"/>
            </a:endParaRPr>
          </a:p>
          <a:p>
            <a:pPr>
              <a:buFont typeface="Arial" charset="0"/>
              <a:buChar char="•"/>
              <a:defRPr/>
            </a:pPr>
            <a:r>
              <a:rPr lang="en-US" sz="2800" dirty="0" smtClean="0">
                <a:solidFill>
                  <a:schemeClr val="tx1"/>
                </a:solidFill>
                <a:latin typeface="Arial Narrow" pitchFamily="34" charset="0"/>
              </a:rPr>
              <a:t>You can also </a:t>
            </a:r>
            <a:r>
              <a:rPr lang="en-US" sz="2800" dirty="0" smtClean="0">
                <a:solidFill>
                  <a:srgbClr val="FF0000"/>
                </a:solidFill>
                <a:latin typeface="Arial Narrow" pitchFamily="34" charset="0"/>
              </a:rPr>
              <a:t>solve</a:t>
            </a:r>
            <a:r>
              <a:rPr lang="en-US" sz="2800" dirty="0" smtClean="0">
                <a:solidFill>
                  <a:schemeClr val="tx1"/>
                </a:solidFill>
                <a:latin typeface="Arial Narrow" pitchFamily="34" charset="0"/>
              </a:rPr>
              <a:t> proportions for a missing variable by cross multiplying.</a:t>
            </a:r>
          </a:p>
          <a:p>
            <a:pPr lvl="1">
              <a:buFont typeface="Courier New" pitchFamily="49" charset="0"/>
              <a:buChar char="o"/>
              <a:defRPr/>
            </a:pPr>
            <a:r>
              <a:rPr lang="en-US" sz="2400" b="1" dirty="0" smtClean="0">
                <a:solidFill>
                  <a:schemeClr val="tx1"/>
                </a:solidFill>
                <a:latin typeface="Arial Narrow" pitchFamily="34" charset="0"/>
              </a:rPr>
              <a:t>Example: </a:t>
            </a:r>
            <a:r>
              <a:rPr lang="en-US" sz="2400" dirty="0" smtClean="0">
                <a:solidFill>
                  <a:schemeClr val="tx1"/>
                </a:solidFill>
                <a:latin typeface="Arial Narrow" pitchFamily="34" charset="0"/>
              </a:rPr>
              <a:t>Determine if the two ratios are proportional:</a:t>
            </a:r>
          </a:p>
          <a:p>
            <a:pPr marL="0" indent="0">
              <a:buFont typeface="Arial" charset="0"/>
              <a:buNone/>
              <a:defRPr/>
            </a:pPr>
            <a:endParaRPr lang="en-US" sz="2400" dirty="0" smtClean="0"/>
          </a:p>
          <a:p>
            <a:pPr marL="457200" lvl="1" indent="0">
              <a:buFont typeface="Arial" charset="0"/>
              <a:buNone/>
              <a:defRPr/>
            </a:pPr>
            <a:endParaRPr lang="en-US" sz="400" dirty="0" smtClean="0">
              <a:solidFill>
                <a:srgbClr val="001236"/>
              </a:solidFill>
              <a:latin typeface="Andy"/>
            </a:endParaRPr>
          </a:p>
          <a:p>
            <a:pPr marL="457200" lvl="1" indent="0">
              <a:buFont typeface="Arial" charset="0"/>
              <a:buNone/>
              <a:defRPr/>
            </a:pPr>
            <a:endParaRPr lang="en-US" dirty="0" smtClean="0">
              <a:solidFill>
                <a:srgbClr val="001236"/>
              </a:solidFill>
              <a:latin typeface="Andy"/>
            </a:endParaRPr>
          </a:p>
          <a:p>
            <a:pPr marL="457200" lvl="1" indent="0">
              <a:buFont typeface="Arial" charset="0"/>
              <a:buNone/>
              <a:defRPr/>
            </a:pPr>
            <a:endParaRPr lang="en-US" dirty="0">
              <a:solidFill>
                <a:srgbClr val="001236"/>
              </a:solidFill>
              <a:latin typeface="Andy"/>
            </a:endParaRPr>
          </a:p>
        </p:txBody>
      </p:sp>
      <p:sp>
        <p:nvSpPr>
          <p:cNvPr id="23584" name="Rectangle 9"/>
          <p:cNvSpPr>
            <a:spLocks noChangeArrowheads="1"/>
          </p:cNvSpPr>
          <p:nvPr/>
        </p:nvSpPr>
        <p:spPr bwMode="auto">
          <a:xfrm>
            <a:off x="22860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23585"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23586"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graphicFrame>
        <p:nvGraphicFramePr>
          <p:cNvPr id="5" name="Object 28"/>
          <p:cNvGraphicFramePr>
            <a:graphicFrameLocks noChangeAspect="1"/>
          </p:cNvGraphicFramePr>
          <p:nvPr/>
        </p:nvGraphicFramePr>
        <p:xfrm>
          <a:off x="1371600" y="4267200"/>
          <a:ext cx="1171575" cy="762000"/>
        </p:xfrm>
        <a:graphic>
          <a:graphicData uri="http://schemas.openxmlformats.org/presentationml/2006/ole">
            <mc:AlternateContent xmlns:mc="http://schemas.openxmlformats.org/markup-compatibility/2006">
              <mc:Choice xmlns:v="urn:schemas-microsoft-com:vml" Requires="v">
                <p:oleObj spid="_x0000_s23594" name="Equation" r:id="rId4" imgW="596641" imgH="393529" progId="Equation.3">
                  <p:embed/>
                </p:oleObj>
              </mc:Choice>
              <mc:Fallback>
                <p:oleObj name="Equation" r:id="rId4" imgW="596641" imgH="393529" progId="Equation.3">
                  <p:embed/>
                  <p:pic>
                    <p:nvPicPr>
                      <p:cNvPr id="0" name="Object 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4267200"/>
                        <a:ext cx="11715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29"/>
          <p:cNvGraphicFramePr>
            <a:graphicFrameLocks noChangeAspect="1"/>
          </p:cNvGraphicFramePr>
          <p:nvPr/>
        </p:nvGraphicFramePr>
        <p:xfrm>
          <a:off x="3657600" y="4267200"/>
          <a:ext cx="1143000" cy="768350"/>
        </p:xfrm>
        <a:graphic>
          <a:graphicData uri="http://schemas.openxmlformats.org/presentationml/2006/ole">
            <mc:AlternateContent xmlns:mc="http://schemas.openxmlformats.org/markup-compatibility/2006">
              <mc:Choice xmlns:v="urn:schemas-microsoft-com:vml" Requires="v">
                <p:oleObj spid="_x0000_s23595" name="Equation" r:id="rId6" imgW="583947" imgH="393529" progId="Equation.3">
                  <p:embed/>
                </p:oleObj>
              </mc:Choice>
              <mc:Fallback>
                <p:oleObj name="Equation" r:id="rId6" imgW="583947" imgH="393529" progId="Equation.3">
                  <p:embed/>
                  <p:pic>
                    <p:nvPicPr>
                      <p:cNvPr id="0" name="Object 2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57600" y="4267200"/>
                        <a:ext cx="11430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30"/>
          <p:cNvGraphicFramePr>
            <a:graphicFrameLocks noChangeAspect="1"/>
          </p:cNvGraphicFramePr>
          <p:nvPr/>
        </p:nvGraphicFramePr>
        <p:xfrm>
          <a:off x="5943600" y="4267200"/>
          <a:ext cx="1054100" cy="685800"/>
        </p:xfrm>
        <a:graphic>
          <a:graphicData uri="http://schemas.openxmlformats.org/presentationml/2006/ole">
            <mc:AlternateContent xmlns:mc="http://schemas.openxmlformats.org/markup-compatibility/2006">
              <mc:Choice xmlns:v="urn:schemas-microsoft-com:vml" Requires="v">
                <p:oleObj spid="_x0000_s23596" name="Equation" r:id="rId8" imgW="596641" imgH="393529" progId="Equation.3">
                  <p:embed/>
                </p:oleObj>
              </mc:Choice>
              <mc:Fallback>
                <p:oleObj name="Equation" r:id="rId8" imgW="596641" imgH="393529" progId="Equation.3">
                  <p:embed/>
                  <p:pic>
                    <p:nvPicPr>
                      <p:cNvPr id="0" name="Object 3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43600" y="4267200"/>
                        <a:ext cx="10541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58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400">
                <a:latin typeface="Arial Narrow" panose="020B0606020202030204" pitchFamily="34" charset="0"/>
                <a:cs typeface="Calibri" panose="020F0502020204030204" pitchFamily="34" charset="0"/>
              </a:rPr>
              <a:t> </a:t>
            </a:r>
            <a:endParaRPr lang="en-US" altLang="en-US"/>
          </a:p>
        </p:txBody>
      </p:sp>
      <p:sp>
        <p:nvSpPr>
          <p:cNvPr id="23588" name="Rectangle 5"/>
          <p:cNvSpPr>
            <a:spLocks noChangeArrowheads="1"/>
          </p:cNvSpPr>
          <p:nvPr/>
        </p:nvSpPr>
        <p:spPr bwMode="auto">
          <a:xfrm>
            <a:off x="0" y="390525"/>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400" b="1">
                <a:latin typeface="Arial Narrow" panose="020B0606020202030204" pitchFamily="34" charset="0"/>
                <a:cs typeface="Calibri" panose="020F0502020204030204" pitchFamily="34" charset="0"/>
              </a:rPr>
              <a:t>		        </a:t>
            </a:r>
            <a:r>
              <a:rPr lang="en-US" altLang="en-US" sz="1200">
                <a:latin typeface="Arial Narrow" panose="020B0606020202030204" pitchFamily="34" charset="0"/>
                <a:cs typeface="Calibri" panose="020F0502020204030204" pitchFamily="34" charset="0"/>
              </a:rPr>
              <a:t>b.</a:t>
            </a:r>
            <a:r>
              <a:rPr lang="en-US" altLang="en-US" sz="1400" b="1">
                <a:latin typeface="Arial Narrow" panose="020B0606020202030204" pitchFamily="34" charset="0"/>
                <a:cs typeface="Calibri" panose="020F0502020204030204" pitchFamily="34" charset="0"/>
              </a:rPr>
              <a:t> </a:t>
            </a:r>
            <a:endParaRPr lang="en-US" altLang="en-US"/>
          </a:p>
        </p:txBody>
      </p:sp>
      <p:sp>
        <p:nvSpPr>
          <p:cNvPr id="23589" name="Rectangle 6"/>
          <p:cNvSpPr>
            <a:spLocks noChangeArrowheads="1"/>
          </p:cNvSpPr>
          <p:nvPr/>
        </p:nvSpPr>
        <p:spPr bwMode="auto">
          <a:xfrm>
            <a:off x="0" y="12382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a:latin typeface="Arial Narrow" panose="020B0606020202030204" pitchFamily="34" charset="0"/>
                <a:cs typeface="Calibri" panose="020F0502020204030204" pitchFamily="34" charset="0"/>
              </a:rPr>
              <a:t>                        c.</a:t>
            </a:r>
            <a:r>
              <a:rPr lang="en-US" altLang="en-US" sz="1400" b="1">
                <a:latin typeface="Arial Narrow" panose="020B0606020202030204" pitchFamily="34" charset="0"/>
                <a:cs typeface="Calibri" panose="020F0502020204030204" pitchFamily="34" charset="0"/>
              </a:rPr>
              <a:t>  </a:t>
            </a:r>
            <a:endParaRPr lang="en-US" altLang="en-US"/>
          </a:p>
        </p:txBody>
      </p:sp>
      <p:sp>
        <p:nvSpPr>
          <p:cNvPr id="15" name="TextBox 14"/>
          <p:cNvSpPr txBox="1">
            <a:spLocks noChangeArrowheads="1"/>
          </p:cNvSpPr>
          <p:nvPr/>
        </p:nvSpPr>
        <p:spPr bwMode="auto">
          <a:xfrm>
            <a:off x="685800" y="5229225"/>
            <a:ext cx="22098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800">
                <a:solidFill>
                  <a:srgbClr val="FF0000"/>
                </a:solidFill>
              </a:rPr>
              <a:t>Yes 72 = 72</a:t>
            </a:r>
          </a:p>
        </p:txBody>
      </p:sp>
      <p:sp>
        <p:nvSpPr>
          <p:cNvPr id="17" name="TextBox 16"/>
          <p:cNvSpPr txBox="1">
            <a:spLocks noChangeArrowheads="1"/>
          </p:cNvSpPr>
          <p:nvPr/>
        </p:nvSpPr>
        <p:spPr bwMode="auto">
          <a:xfrm>
            <a:off x="3276600" y="5253038"/>
            <a:ext cx="2057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800">
                <a:solidFill>
                  <a:srgbClr val="FF0000"/>
                </a:solidFill>
              </a:rPr>
              <a:t>No 32 = 30</a:t>
            </a:r>
          </a:p>
        </p:txBody>
      </p:sp>
      <p:sp>
        <p:nvSpPr>
          <p:cNvPr id="18" name="TextBox 17"/>
          <p:cNvSpPr txBox="1">
            <a:spLocks noChangeArrowheads="1"/>
          </p:cNvSpPr>
          <p:nvPr/>
        </p:nvSpPr>
        <p:spPr bwMode="auto">
          <a:xfrm>
            <a:off x="5638800" y="5229225"/>
            <a:ext cx="20574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800">
                <a:solidFill>
                  <a:srgbClr val="FF0000"/>
                </a:solidFill>
              </a:rPr>
              <a:t>No 30 = 70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5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338">
                                            <p:txEl>
                                              <p:pRg st="2" end="2"/>
                                            </p:txEl>
                                          </p:spTgt>
                                        </p:tgtEl>
                                        <p:attrNameLst>
                                          <p:attrName>style.visibility</p:attrName>
                                        </p:attrNameLst>
                                      </p:cBhvr>
                                      <p:to>
                                        <p:strVal val="visible"/>
                                      </p:to>
                                    </p:set>
                                    <p:anim calcmode="lin" valueType="num">
                                      <p:cBhvr additive="base">
                                        <p:cTn id="13" dur="5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4338">
                                            <p:txEl>
                                              <p:pRg st="4" end="4"/>
                                            </p:txEl>
                                          </p:spTgt>
                                        </p:tgtEl>
                                        <p:attrNameLst>
                                          <p:attrName>style.visibility</p:attrName>
                                        </p:attrNameLst>
                                      </p:cBhvr>
                                      <p:to>
                                        <p:strVal val="visible"/>
                                      </p:to>
                                    </p:set>
                                    <p:anim calcmode="lin" valueType="num">
                                      <p:cBhvr additive="base">
                                        <p:cTn id="19" dur="500" fill="hold"/>
                                        <p:tgtEl>
                                          <p:spTgt spid="1433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4338">
                                            <p:txEl>
                                              <p:pRg st="5" end="5"/>
                                            </p:txEl>
                                          </p:spTgt>
                                        </p:tgtEl>
                                        <p:attrNameLst>
                                          <p:attrName>style.visibility</p:attrName>
                                        </p:attrNameLst>
                                      </p:cBhvr>
                                      <p:to>
                                        <p:strVal val="visible"/>
                                      </p:to>
                                    </p:set>
                                    <p:anim calcmode="lin" valueType="num">
                                      <p:cBhvr additive="base">
                                        <p:cTn id="25" dur="500" fill="hold"/>
                                        <p:tgtEl>
                                          <p:spTgt spid="14338">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500"/>
                                        <p:tgtEl>
                                          <p:spTgt spid="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500"/>
                                        <p:tgtEl>
                                          <p:spTgt spid="8"/>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500"/>
                                        <p:tgtEl>
                                          <p:spTgt spid="15"/>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500"/>
                                        <p:tgtEl>
                                          <p:spTgt spid="17"/>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228600" y="685800"/>
            <a:ext cx="8458200" cy="5638800"/>
          </a:xfrm>
        </p:spPr>
        <p:txBody>
          <a:bodyPr/>
          <a:lstStyle/>
          <a:p>
            <a:pPr marL="0" indent="0">
              <a:buFont typeface="Arial" charset="0"/>
              <a:buNone/>
              <a:defRPr/>
            </a:pPr>
            <a:endParaRPr lang="en-US" sz="600" dirty="0" smtClean="0">
              <a:solidFill>
                <a:srgbClr val="FF0000"/>
              </a:solidFill>
              <a:latin typeface="Arial Narrow" pitchFamily="34" charset="0"/>
            </a:endParaRPr>
          </a:p>
          <a:p>
            <a:pPr lvl="1">
              <a:buFont typeface="Courier New" pitchFamily="49" charset="0"/>
              <a:buChar char="o"/>
              <a:defRPr/>
            </a:pPr>
            <a:r>
              <a:rPr lang="en-US" sz="2400" b="1" dirty="0" smtClean="0">
                <a:solidFill>
                  <a:schemeClr val="tx1"/>
                </a:solidFill>
                <a:latin typeface="Arial Narrow" pitchFamily="34" charset="0"/>
              </a:rPr>
              <a:t>Example: </a:t>
            </a:r>
            <a:r>
              <a:rPr lang="en-US" sz="2400" dirty="0" smtClean="0">
                <a:solidFill>
                  <a:schemeClr val="tx1"/>
                </a:solidFill>
                <a:latin typeface="Arial Narrow" pitchFamily="34" charset="0"/>
              </a:rPr>
              <a:t>Determine the value of x:</a:t>
            </a:r>
          </a:p>
          <a:p>
            <a:pPr marL="457200" lvl="1" indent="0">
              <a:buFont typeface="Arial" charset="0"/>
              <a:buNone/>
              <a:defRPr/>
            </a:pPr>
            <a:endParaRPr lang="en-US" sz="2400" dirty="0">
              <a:solidFill>
                <a:schemeClr val="tx1"/>
              </a:solidFill>
              <a:latin typeface="Arial Narrow" pitchFamily="34" charset="0"/>
            </a:endParaRPr>
          </a:p>
          <a:p>
            <a:pPr marL="457200" lvl="1" indent="0">
              <a:buFont typeface="Arial" charset="0"/>
              <a:buNone/>
              <a:defRPr/>
            </a:pPr>
            <a:endParaRPr lang="en-US" sz="2400" dirty="0" smtClean="0">
              <a:solidFill>
                <a:schemeClr val="tx1"/>
              </a:solidFill>
              <a:latin typeface="Arial Narrow" pitchFamily="34" charset="0"/>
            </a:endParaRPr>
          </a:p>
          <a:p>
            <a:pPr lvl="1">
              <a:buFont typeface="Courier New" pitchFamily="49" charset="0"/>
              <a:buChar char="o"/>
              <a:defRPr/>
            </a:pPr>
            <a:r>
              <a:rPr lang="en-US" sz="2400" b="1" dirty="0">
                <a:solidFill>
                  <a:schemeClr val="tx1"/>
                </a:solidFill>
                <a:latin typeface="Arial Narrow" pitchFamily="34" charset="0"/>
              </a:rPr>
              <a:t>Example: </a:t>
            </a:r>
            <a:r>
              <a:rPr lang="en-US" sz="2400" dirty="0" smtClean="0">
                <a:solidFill>
                  <a:schemeClr val="tx1"/>
                </a:solidFill>
                <a:latin typeface="Arial Narrow" pitchFamily="34" charset="0"/>
              </a:rPr>
              <a:t>A stack of 2,450 one-dollar bills weighs five pounds.  How much do 1,470 one-dollar bills weigh?</a:t>
            </a:r>
          </a:p>
          <a:p>
            <a:pPr lvl="2">
              <a:buFont typeface="Wingdings" pitchFamily="2" charset="2"/>
              <a:buChar char="§"/>
              <a:defRPr/>
            </a:pPr>
            <a:r>
              <a:rPr lang="en-US" sz="2000" dirty="0" smtClean="0">
                <a:solidFill>
                  <a:schemeClr val="tx1"/>
                </a:solidFill>
                <a:latin typeface="Arial Narrow" pitchFamily="34" charset="0"/>
              </a:rPr>
              <a:t>Set up a proportion – ask ourselves “what are we comparing?”</a:t>
            </a:r>
          </a:p>
          <a:p>
            <a:pPr marL="914400" lvl="2" indent="0">
              <a:buFont typeface="Arial" charset="0"/>
              <a:buNone/>
              <a:defRPr/>
            </a:pPr>
            <a:endParaRPr lang="en-US" sz="2000" dirty="0" smtClean="0">
              <a:solidFill>
                <a:schemeClr val="tx1"/>
              </a:solidFill>
              <a:latin typeface="Arial Narrow" pitchFamily="34" charset="0"/>
            </a:endParaRPr>
          </a:p>
          <a:p>
            <a:pPr lvl="1">
              <a:buFont typeface="Courier New" pitchFamily="49" charset="0"/>
              <a:buChar char="o"/>
              <a:defRPr/>
            </a:pPr>
            <a:endParaRPr lang="en-US" sz="2400" dirty="0">
              <a:solidFill>
                <a:schemeClr val="tx1"/>
              </a:solidFill>
              <a:latin typeface="Arial Narrow" pitchFamily="34" charset="0"/>
            </a:endParaRPr>
          </a:p>
          <a:p>
            <a:pPr lvl="1">
              <a:buFont typeface="Courier New" pitchFamily="49" charset="0"/>
              <a:buChar char="o"/>
              <a:defRPr/>
            </a:pPr>
            <a:r>
              <a:rPr lang="en-US" sz="2400" b="1" dirty="0">
                <a:solidFill>
                  <a:schemeClr val="tx1"/>
                </a:solidFill>
                <a:latin typeface="Arial Narrow" pitchFamily="34" charset="0"/>
              </a:rPr>
              <a:t>Example: </a:t>
            </a:r>
            <a:r>
              <a:rPr lang="en-US" sz="2400" dirty="0" smtClean="0">
                <a:solidFill>
                  <a:schemeClr val="tx1"/>
                </a:solidFill>
                <a:latin typeface="Arial Narrow" pitchFamily="34" charset="0"/>
              </a:rPr>
              <a:t>Whitney earns $206.25 for 25 hours of work.  At this rate, how much will Whitney earn for 30 hours of work?</a:t>
            </a:r>
          </a:p>
          <a:p>
            <a:pPr lvl="1">
              <a:buFont typeface="Courier New" pitchFamily="49" charset="0"/>
              <a:buChar char="o"/>
              <a:defRPr/>
            </a:pPr>
            <a:endParaRPr lang="en-US" sz="2400" dirty="0" smtClean="0">
              <a:solidFill>
                <a:schemeClr val="tx1"/>
              </a:solidFill>
              <a:latin typeface="Arial Narrow" pitchFamily="34" charset="0"/>
            </a:endParaRPr>
          </a:p>
          <a:p>
            <a:pPr lvl="1">
              <a:buFont typeface="Courier New" pitchFamily="49" charset="0"/>
              <a:buChar char="o"/>
              <a:defRPr/>
            </a:pPr>
            <a:endParaRPr lang="en-US" sz="1800" dirty="0" smtClean="0">
              <a:solidFill>
                <a:schemeClr val="tx1"/>
              </a:solidFill>
              <a:latin typeface="Arial Narrow" pitchFamily="34" charset="0"/>
            </a:endParaRPr>
          </a:p>
          <a:p>
            <a:pPr lvl="2">
              <a:buFont typeface="Wingdings" pitchFamily="2" charset="2"/>
              <a:buChar char="§"/>
              <a:defRPr/>
            </a:pPr>
            <a:r>
              <a:rPr lang="en-US" sz="2000" dirty="0" smtClean="0">
                <a:solidFill>
                  <a:schemeClr val="tx1"/>
                </a:solidFill>
                <a:latin typeface="Arial Narrow" pitchFamily="34" charset="0"/>
              </a:rPr>
              <a:t>How much does Whitney earn per hour?</a:t>
            </a:r>
            <a:endParaRPr lang="en-US" sz="2000" dirty="0">
              <a:solidFill>
                <a:schemeClr val="tx1"/>
              </a:solidFill>
              <a:latin typeface="Arial Narrow" pitchFamily="34" charset="0"/>
            </a:endParaRPr>
          </a:p>
          <a:p>
            <a:pPr lvl="1">
              <a:buFont typeface="Courier New" pitchFamily="49" charset="0"/>
              <a:buChar char="o"/>
              <a:defRPr/>
            </a:pPr>
            <a:endParaRPr lang="en-US" sz="2400" dirty="0">
              <a:solidFill>
                <a:schemeClr val="tx1"/>
              </a:solidFill>
              <a:latin typeface="Arial Narrow" pitchFamily="34" charset="0"/>
            </a:endParaRPr>
          </a:p>
          <a:p>
            <a:pPr marL="0" indent="0">
              <a:buFont typeface="Arial" charset="0"/>
              <a:buNone/>
              <a:defRPr/>
            </a:pPr>
            <a:endParaRPr lang="en-US" sz="2400" dirty="0" smtClean="0"/>
          </a:p>
          <a:p>
            <a:pPr marL="457200" lvl="1" indent="0">
              <a:buFont typeface="Arial" charset="0"/>
              <a:buNone/>
              <a:defRPr/>
            </a:pPr>
            <a:endParaRPr lang="en-US" sz="400" dirty="0" smtClean="0">
              <a:solidFill>
                <a:srgbClr val="001236"/>
              </a:solidFill>
              <a:latin typeface="Andy"/>
            </a:endParaRPr>
          </a:p>
          <a:p>
            <a:pPr marL="457200" lvl="1" indent="0">
              <a:buFont typeface="Arial" charset="0"/>
              <a:buNone/>
              <a:defRPr/>
            </a:pPr>
            <a:endParaRPr lang="en-US" dirty="0" smtClean="0">
              <a:solidFill>
                <a:srgbClr val="001236"/>
              </a:solidFill>
              <a:latin typeface="Andy"/>
            </a:endParaRPr>
          </a:p>
          <a:p>
            <a:pPr marL="457200" lvl="1" indent="0">
              <a:buFont typeface="Arial" charset="0"/>
              <a:buNone/>
              <a:defRPr/>
            </a:pPr>
            <a:endParaRPr lang="en-US" dirty="0">
              <a:solidFill>
                <a:srgbClr val="001236"/>
              </a:solidFill>
              <a:latin typeface="Andy"/>
            </a:endParaRPr>
          </a:p>
        </p:txBody>
      </p:sp>
      <p:sp>
        <p:nvSpPr>
          <p:cNvPr id="24627" name="Rectangle 9"/>
          <p:cNvSpPr>
            <a:spLocks noChangeArrowheads="1"/>
          </p:cNvSpPr>
          <p:nvPr/>
        </p:nvSpPr>
        <p:spPr bwMode="auto">
          <a:xfrm>
            <a:off x="22860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24628"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24629"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graphicFrame>
        <p:nvGraphicFramePr>
          <p:cNvPr id="5" name="Object 45"/>
          <p:cNvGraphicFramePr>
            <a:graphicFrameLocks noChangeAspect="1"/>
          </p:cNvGraphicFramePr>
          <p:nvPr/>
        </p:nvGraphicFramePr>
        <p:xfrm>
          <a:off x="5334000" y="838200"/>
          <a:ext cx="1047750" cy="762000"/>
        </p:xfrm>
        <a:graphic>
          <a:graphicData uri="http://schemas.openxmlformats.org/presentationml/2006/ole">
            <mc:AlternateContent xmlns:mc="http://schemas.openxmlformats.org/markup-compatibility/2006">
              <mc:Choice xmlns:v="urn:schemas-microsoft-com:vml" Requires="v">
                <p:oleObj spid="_x0000_s24636" name="Equation" r:id="rId4" imgW="533160" imgH="393480" progId="Equation.3">
                  <p:embed/>
                </p:oleObj>
              </mc:Choice>
              <mc:Fallback>
                <p:oleObj name="Equation" r:id="rId4" imgW="533160" imgH="393480" progId="Equation.3">
                  <p:embed/>
                  <p:pic>
                    <p:nvPicPr>
                      <p:cNvPr id="0" name="Object 4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838200"/>
                        <a:ext cx="10477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630"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400">
                <a:latin typeface="Arial Narrow" panose="020B0606020202030204" pitchFamily="34" charset="0"/>
                <a:cs typeface="Calibri" panose="020F0502020204030204" pitchFamily="34" charset="0"/>
              </a:rPr>
              <a:t> </a:t>
            </a:r>
            <a:endParaRPr lang="en-US" altLang="en-US"/>
          </a:p>
        </p:txBody>
      </p:sp>
      <p:sp>
        <p:nvSpPr>
          <p:cNvPr id="15" name="TextBox 14"/>
          <p:cNvSpPr txBox="1">
            <a:spLocks noChangeArrowheads="1"/>
          </p:cNvSpPr>
          <p:nvPr/>
        </p:nvSpPr>
        <p:spPr bwMode="auto">
          <a:xfrm>
            <a:off x="3467100" y="1492250"/>
            <a:ext cx="2209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800">
                <a:solidFill>
                  <a:srgbClr val="FF0000"/>
                </a:solidFill>
              </a:rPr>
              <a:t>x = 60 </a:t>
            </a:r>
          </a:p>
        </p:txBody>
      </p:sp>
      <p:sp>
        <p:nvSpPr>
          <p:cNvPr id="18" name="TextBox 17"/>
          <p:cNvSpPr txBox="1">
            <a:spLocks noChangeArrowheads="1"/>
          </p:cNvSpPr>
          <p:nvPr/>
        </p:nvSpPr>
        <p:spPr bwMode="auto">
          <a:xfrm>
            <a:off x="5118100" y="5718175"/>
            <a:ext cx="2857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800">
                <a:solidFill>
                  <a:srgbClr val="FF0000"/>
                </a:solidFill>
              </a:rPr>
              <a:t>$8.25 per hour</a:t>
            </a:r>
          </a:p>
        </p:txBody>
      </p:sp>
      <p:sp>
        <p:nvSpPr>
          <p:cNvPr id="19" name="TextBox 18"/>
          <p:cNvSpPr txBox="1">
            <a:spLocks noChangeArrowheads="1"/>
          </p:cNvSpPr>
          <p:nvPr/>
        </p:nvSpPr>
        <p:spPr bwMode="auto">
          <a:xfrm>
            <a:off x="5105400" y="3429000"/>
            <a:ext cx="2209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800">
                <a:solidFill>
                  <a:srgbClr val="FF0000"/>
                </a:solidFill>
              </a:rPr>
              <a:t>3 pounds</a:t>
            </a:r>
          </a:p>
        </p:txBody>
      </p:sp>
      <p:graphicFrame>
        <p:nvGraphicFramePr>
          <p:cNvPr id="2" name="Object 46"/>
          <p:cNvGraphicFramePr>
            <a:graphicFrameLocks noChangeAspect="1"/>
          </p:cNvGraphicFramePr>
          <p:nvPr/>
        </p:nvGraphicFramePr>
        <p:xfrm>
          <a:off x="3473450" y="3429000"/>
          <a:ext cx="1612900" cy="762000"/>
        </p:xfrm>
        <a:graphic>
          <a:graphicData uri="http://schemas.openxmlformats.org/presentationml/2006/ole">
            <mc:AlternateContent xmlns:mc="http://schemas.openxmlformats.org/markup-compatibility/2006">
              <mc:Choice xmlns:v="urn:schemas-microsoft-com:vml" Requires="v">
                <p:oleObj spid="_x0000_s24637" name="Equation" r:id="rId6" imgW="838080" imgH="393480" progId="Equation.3">
                  <p:embed/>
                </p:oleObj>
              </mc:Choice>
              <mc:Fallback>
                <p:oleObj name="Equation" r:id="rId6" imgW="838080" imgH="393480" progId="Equation.3">
                  <p:embed/>
                  <p:pic>
                    <p:nvPicPr>
                      <p:cNvPr id="0" name="Object 4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73450" y="3429000"/>
                        <a:ext cx="1612900" cy="7620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47"/>
          <p:cNvGraphicFramePr>
            <a:graphicFrameLocks noChangeAspect="1"/>
          </p:cNvGraphicFramePr>
          <p:nvPr/>
        </p:nvGraphicFramePr>
        <p:xfrm>
          <a:off x="1981200" y="3411538"/>
          <a:ext cx="1027113" cy="811212"/>
        </p:xfrm>
        <a:graphic>
          <a:graphicData uri="http://schemas.openxmlformats.org/presentationml/2006/ole">
            <mc:AlternateContent xmlns:mc="http://schemas.openxmlformats.org/markup-compatibility/2006">
              <mc:Choice xmlns:v="urn:schemas-microsoft-com:vml" Requires="v">
                <p:oleObj spid="_x0000_s24638" name="Equation" r:id="rId8" imgW="533160" imgH="419040" progId="Equation.3">
                  <p:embed/>
                </p:oleObj>
              </mc:Choice>
              <mc:Fallback>
                <p:oleObj name="Equation" r:id="rId8" imgW="533160" imgH="419040" progId="Equation.3">
                  <p:embed/>
                  <p:pic>
                    <p:nvPicPr>
                      <p:cNvPr id="0" name="Object 4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81200" y="3411538"/>
                        <a:ext cx="1027113" cy="811212"/>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48"/>
          <p:cNvGraphicFramePr>
            <a:graphicFrameLocks noChangeAspect="1"/>
          </p:cNvGraphicFramePr>
          <p:nvPr/>
        </p:nvGraphicFramePr>
        <p:xfrm>
          <a:off x="2090738" y="4930775"/>
          <a:ext cx="806450" cy="762000"/>
        </p:xfrm>
        <a:graphic>
          <a:graphicData uri="http://schemas.openxmlformats.org/presentationml/2006/ole">
            <mc:AlternateContent xmlns:mc="http://schemas.openxmlformats.org/markup-compatibility/2006">
              <mc:Choice xmlns:v="urn:schemas-microsoft-com:vml" Requires="v">
                <p:oleObj spid="_x0000_s24639" name="Equation" r:id="rId10" imgW="419040" imgH="393480" progId="Equation.3">
                  <p:embed/>
                </p:oleObj>
              </mc:Choice>
              <mc:Fallback>
                <p:oleObj name="Equation" r:id="rId10" imgW="419040" imgH="393480" progId="Equation.3">
                  <p:embed/>
                  <p:pic>
                    <p:nvPicPr>
                      <p:cNvPr id="0" name="Object 4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090738" y="4930775"/>
                        <a:ext cx="806450" cy="7620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49"/>
          <p:cNvGraphicFramePr>
            <a:graphicFrameLocks noChangeAspect="1"/>
          </p:cNvGraphicFramePr>
          <p:nvPr/>
        </p:nvGraphicFramePr>
        <p:xfrm>
          <a:off x="3516313" y="4956175"/>
          <a:ext cx="1565275" cy="762000"/>
        </p:xfrm>
        <a:graphic>
          <a:graphicData uri="http://schemas.openxmlformats.org/presentationml/2006/ole">
            <mc:AlternateContent xmlns:mc="http://schemas.openxmlformats.org/markup-compatibility/2006">
              <mc:Choice xmlns:v="urn:schemas-microsoft-com:vml" Requires="v">
                <p:oleObj spid="_x0000_s24640" name="Equation" r:id="rId12" imgW="812520" imgH="393480" progId="Equation.3">
                  <p:embed/>
                </p:oleObj>
              </mc:Choice>
              <mc:Fallback>
                <p:oleObj name="Equation" r:id="rId12" imgW="812520" imgH="393480" progId="Equation.3">
                  <p:embed/>
                  <p:pic>
                    <p:nvPicPr>
                      <p:cNvPr id="0" name="Object 4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516313" y="4956175"/>
                        <a:ext cx="1565275" cy="7620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TextBox 19"/>
          <p:cNvSpPr txBox="1">
            <a:spLocks noChangeArrowheads="1"/>
          </p:cNvSpPr>
          <p:nvPr/>
        </p:nvSpPr>
        <p:spPr bwMode="auto">
          <a:xfrm>
            <a:off x="5441950" y="5029200"/>
            <a:ext cx="2209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800">
                <a:solidFill>
                  <a:srgbClr val="FF0000"/>
                </a:solidFill>
              </a:rPr>
              <a:t>$247.50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338">
                                            <p:txEl>
                                              <p:pRg st="1" end="1"/>
                                            </p:txEl>
                                          </p:spTgt>
                                        </p:tgtEl>
                                        <p:attrNameLst>
                                          <p:attrName>style.visibility</p:attrName>
                                        </p:attrNameLst>
                                      </p:cBhvr>
                                      <p:to>
                                        <p:strVal val="visible"/>
                                      </p:to>
                                    </p:set>
                                    <p:anim calcmode="lin" valueType="num">
                                      <p:cBhvr additive="base">
                                        <p:cTn id="7" dur="5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14338">
                                            <p:txEl>
                                              <p:pRg st="4" end="4"/>
                                            </p:txEl>
                                          </p:spTgt>
                                        </p:tgtEl>
                                        <p:attrNameLst>
                                          <p:attrName>style.visibility</p:attrName>
                                        </p:attrNameLst>
                                      </p:cBhvr>
                                      <p:to>
                                        <p:strVal val="visible"/>
                                      </p:to>
                                    </p:set>
                                    <p:animEffect transition="in" filter="fade">
                                      <p:cBhvr>
                                        <p:cTn id="18" dur="500"/>
                                        <p:tgtEl>
                                          <p:spTgt spid="14338">
                                            <p:txEl>
                                              <p:pRg st="4" end="4"/>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14338">
                                            <p:txEl>
                                              <p:pRg st="5" end="5"/>
                                            </p:txEl>
                                          </p:spTgt>
                                        </p:tgtEl>
                                        <p:attrNameLst>
                                          <p:attrName>style.visibility</p:attrName>
                                        </p:attrNameLst>
                                      </p:cBhvr>
                                      <p:to>
                                        <p:strVal val="visible"/>
                                      </p:to>
                                    </p:set>
                                    <p:animEffect transition="in" filter="fade">
                                      <p:cBhvr>
                                        <p:cTn id="23" dur="500"/>
                                        <p:tgtEl>
                                          <p:spTgt spid="14338">
                                            <p:txEl>
                                              <p:pRg st="5" end="5"/>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nodeType="clickEffect">
                                  <p:stCondLst>
                                    <p:cond delay="0"/>
                                  </p:stCondLst>
                                  <p:childTnLst>
                                    <p:set>
                                      <p:cBhvr>
                                        <p:cTn id="27" dur="1" fill="hold">
                                          <p:stCondLst>
                                            <p:cond delay="0"/>
                                          </p:stCondLst>
                                        </p:cTn>
                                        <p:tgtEl>
                                          <p:spTgt spid="14338">
                                            <p:txEl>
                                              <p:pRg st="8" end="8"/>
                                            </p:txEl>
                                          </p:spTgt>
                                        </p:tgtEl>
                                        <p:attrNameLst>
                                          <p:attrName>style.visibility</p:attrName>
                                        </p:attrNameLst>
                                      </p:cBhvr>
                                      <p:to>
                                        <p:strVal val="visible"/>
                                      </p:to>
                                    </p:set>
                                    <p:animEffect transition="in" filter="fade">
                                      <p:cBhvr>
                                        <p:cTn id="28" dur="500"/>
                                        <p:tgtEl>
                                          <p:spTgt spid="14338">
                                            <p:txEl>
                                              <p:pRg st="8" end="8"/>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nodeType="clickEffect">
                                  <p:stCondLst>
                                    <p:cond delay="0"/>
                                  </p:stCondLst>
                                  <p:childTnLst>
                                    <p:set>
                                      <p:cBhvr>
                                        <p:cTn id="32" dur="1" fill="hold">
                                          <p:stCondLst>
                                            <p:cond delay="0"/>
                                          </p:stCondLst>
                                        </p:cTn>
                                        <p:tgtEl>
                                          <p:spTgt spid="14338">
                                            <p:txEl>
                                              <p:pRg st="11" end="11"/>
                                            </p:txEl>
                                          </p:spTgt>
                                        </p:tgtEl>
                                        <p:attrNameLst>
                                          <p:attrName>style.visibility</p:attrName>
                                        </p:attrNameLst>
                                      </p:cBhvr>
                                      <p:to>
                                        <p:strVal val="visible"/>
                                      </p:to>
                                    </p:set>
                                    <p:animEffect transition="in" filter="fade">
                                      <p:cBhvr>
                                        <p:cTn id="33" dur="500"/>
                                        <p:tgtEl>
                                          <p:spTgt spid="14338">
                                            <p:txEl>
                                              <p:pRg st="11" end="11"/>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nodeType="click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fade">
                                      <p:cBhvr>
                                        <p:cTn id="43" dur="500"/>
                                        <p:tgtEl>
                                          <p:spTgt spid="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nodeType="clickEffect">
                                  <p:stCondLst>
                                    <p:cond delay="0"/>
                                  </p:stCondLst>
                                  <p:childTnLst>
                                    <p:set>
                                      <p:cBhvr>
                                        <p:cTn id="47" dur="1" fill="hold">
                                          <p:stCondLst>
                                            <p:cond delay="0"/>
                                          </p:stCondLst>
                                        </p:cTn>
                                        <p:tgtEl>
                                          <p:spTgt spid="2"/>
                                        </p:tgtEl>
                                        <p:attrNameLst>
                                          <p:attrName>style.visibility</p:attrName>
                                        </p:attrNameLst>
                                      </p:cBhvr>
                                      <p:to>
                                        <p:strVal val="visible"/>
                                      </p:to>
                                    </p:set>
                                    <p:animEffect transition="in" filter="fade">
                                      <p:cBhvr>
                                        <p:cTn id="48" dur="500"/>
                                        <p:tgtEl>
                                          <p:spTgt spid="2"/>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500"/>
                                        <p:tgtEl>
                                          <p:spTgt spid="19"/>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ntr" presetSubtype="0" fill="hold" nodeType="clickEffect">
                                  <p:stCondLst>
                                    <p:cond delay="0"/>
                                  </p:stCondLst>
                                  <p:childTnLst>
                                    <p:set>
                                      <p:cBhvr>
                                        <p:cTn id="57" dur="1" fill="hold">
                                          <p:stCondLst>
                                            <p:cond delay="0"/>
                                          </p:stCondLst>
                                        </p:cTn>
                                        <p:tgtEl>
                                          <p:spTgt spid="4"/>
                                        </p:tgtEl>
                                        <p:attrNameLst>
                                          <p:attrName>style.visibility</p:attrName>
                                        </p:attrNameLst>
                                      </p:cBhvr>
                                      <p:to>
                                        <p:strVal val="visible"/>
                                      </p:to>
                                    </p:set>
                                    <p:animEffect transition="in" filter="fade">
                                      <p:cBhvr>
                                        <p:cTn id="58" dur="500"/>
                                        <p:tgtEl>
                                          <p:spTgt spid="4"/>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0" presetClass="entr" presetSubtype="0" fill="hold"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fade">
                                      <p:cBhvr>
                                        <p:cTn id="63" dur="500"/>
                                        <p:tgtEl>
                                          <p:spTgt spid="12"/>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fade">
                                      <p:cBhvr>
                                        <p:cTn id="68" dur="500"/>
                                        <p:tgtEl>
                                          <p:spTgt spid="20"/>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18"/>
                                        </p:tgtEl>
                                        <p:attrNameLst>
                                          <p:attrName>style.visibility</p:attrName>
                                        </p:attrNameLst>
                                      </p:cBhvr>
                                      <p:to>
                                        <p:strVal val="visible"/>
                                      </p:to>
                                    </p:set>
                                    <p:animEffect transition="in" filter="fade">
                                      <p:cBhvr>
                                        <p:cTn id="7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P spid="19" grpId="0"/>
      <p:bldP spid="2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ctrTitle"/>
          </p:nvPr>
        </p:nvSpPr>
        <p:spPr/>
        <p:txBody>
          <a:bodyPr/>
          <a:lstStyle/>
          <a:p>
            <a:r>
              <a:rPr lang="en-US" altLang="en-US" sz="5000" b="1" smtClean="0">
                <a:solidFill>
                  <a:srgbClr val="001236"/>
                </a:solidFill>
                <a:latin typeface="KG Be Still &amp; Know" pitchFamily="2" charset="0"/>
              </a:rPr>
              <a:t>Coordinate Plane Review</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00100" y="533400"/>
            <a:ext cx="7696200" cy="838200"/>
          </a:xfrm>
        </p:spPr>
        <p:txBody>
          <a:bodyPr/>
          <a:lstStyle/>
          <a:p>
            <a:r>
              <a:rPr lang="en-US" altLang="en-US" smtClean="0">
                <a:solidFill>
                  <a:schemeClr val="tx1"/>
                </a:solidFill>
                <a:latin typeface="Comic Sans MS" panose="030F0702030302020204" pitchFamily="66" charset="0"/>
              </a:rPr>
              <a:t>The Coordinate Plane</a:t>
            </a:r>
          </a:p>
        </p:txBody>
      </p:sp>
      <p:pic>
        <p:nvPicPr>
          <p:cNvPr id="4103" name="Picture 7" descr="06m07q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1676400"/>
            <a:ext cx="4114800" cy="410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4" name="Text Box 8"/>
          <p:cNvSpPr txBox="1">
            <a:spLocks noChangeArrowheads="1"/>
          </p:cNvSpPr>
          <p:nvPr/>
        </p:nvSpPr>
        <p:spPr bwMode="auto">
          <a:xfrm>
            <a:off x="1600200" y="3048000"/>
            <a:ext cx="914400" cy="366713"/>
          </a:xfrm>
          <a:prstGeom prst="rect">
            <a:avLst/>
          </a:prstGeom>
          <a:noFill/>
          <a:ln>
            <a:noFill/>
          </a:ln>
          <a:effectLst/>
          <a:extLst/>
        </p:spPr>
        <p:txBody>
          <a:bodyPr>
            <a:spAutoFit/>
          </a:bodyPr>
          <a:lstStyle/>
          <a:p>
            <a:pPr algn="ctr">
              <a:spcBef>
                <a:spcPct val="50000"/>
              </a:spcBef>
              <a:defRPr/>
            </a:pPr>
            <a:r>
              <a:rPr lang="en-US">
                <a:solidFill>
                  <a:srgbClr val="FF0000"/>
                </a:solidFill>
                <a:effectLst>
                  <a:outerShdw blurRad="38100" dist="38100" dir="2700000" algn="tl">
                    <a:srgbClr val="000000"/>
                  </a:outerShdw>
                </a:effectLst>
                <a:latin typeface="Arial" charset="0"/>
                <a:cs typeface="+mn-cs"/>
              </a:rPr>
              <a:t>y-axis</a:t>
            </a:r>
          </a:p>
        </p:txBody>
      </p:sp>
      <p:sp>
        <p:nvSpPr>
          <p:cNvPr id="4105" name="Line 9"/>
          <p:cNvSpPr>
            <a:spLocks noChangeShapeType="1"/>
          </p:cNvSpPr>
          <p:nvPr/>
        </p:nvSpPr>
        <p:spPr bwMode="auto">
          <a:xfrm flipV="1">
            <a:off x="2514600" y="3124200"/>
            <a:ext cx="2133600" cy="76200"/>
          </a:xfrm>
          <a:prstGeom prst="line">
            <a:avLst/>
          </a:prstGeom>
          <a:noFill/>
          <a:ln w="25400">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4106" name="Text Box 10"/>
          <p:cNvSpPr txBox="1">
            <a:spLocks noChangeArrowheads="1"/>
          </p:cNvSpPr>
          <p:nvPr/>
        </p:nvSpPr>
        <p:spPr bwMode="auto">
          <a:xfrm>
            <a:off x="7010400" y="4191000"/>
            <a:ext cx="914400" cy="366713"/>
          </a:xfrm>
          <a:prstGeom prst="rect">
            <a:avLst/>
          </a:prstGeom>
          <a:noFill/>
          <a:ln>
            <a:noFill/>
          </a:ln>
          <a:effectLst/>
          <a:extLst/>
        </p:spPr>
        <p:txBody>
          <a:bodyPr>
            <a:spAutoFit/>
          </a:bodyPr>
          <a:lstStyle/>
          <a:p>
            <a:pPr algn="ctr">
              <a:spcBef>
                <a:spcPct val="50000"/>
              </a:spcBef>
              <a:defRPr/>
            </a:pPr>
            <a:r>
              <a:rPr lang="en-US">
                <a:solidFill>
                  <a:srgbClr val="FF0000"/>
                </a:solidFill>
                <a:effectLst>
                  <a:outerShdw blurRad="38100" dist="38100" dir="2700000" algn="tl">
                    <a:srgbClr val="000000"/>
                  </a:outerShdw>
                </a:effectLst>
                <a:latin typeface="Arial" charset="0"/>
                <a:cs typeface="+mn-cs"/>
              </a:rPr>
              <a:t>Origin </a:t>
            </a:r>
          </a:p>
        </p:txBody>
      </p:sp>
      <p:sp>
        <p:nvSpPr>
          <p:cNvPr id="4107" name="Text Box 11"/>
          <p:cNvSpPr txBox="1">
            <a:spLocks noChangeArrowheads="1"/>
          </p:cNvSpPr>
          <p:nvPr/>
        </p:nvSpPr>
        <p:spPr bwMode="auto">
          <a:xfrm>
            <a:off x="6858000" y="2971800"/>
            <a:ext cx="914400" cy="366713"/>
          </a:xfrm>
          <a:prstGeom prst="rect">
            <a:avLst/>
          </a:prstGeom>
          <a:noFill/>
          <a:ln>
            <a:noFill/>
          </a:ln>
          <a:effectLst/>
          <a:extLst/>
        </p:spPr>
        <p:txBody>
          <a:bodyPr>
            <a:spAutoFit/>
          </a:bodyPr>
          <a:lstStyle/>
          <a:p>
            <a:pPr algn="ctr">
              <a:spcBef>
                <a:spcPct val="50000"/>
              </a:spcBef>
              <a:defRPr/>
            </a:pPr>
            <a:r>
              <a:rPr lang="en-US">
                <a:solidFill>
                  <a:srgbClr val="FF0000"/>
                </a:solidFill>
                <a:effectLst>
                  <a:outerShdw blurRad="38100" dist="38100" dir="2700000" algn="tl">
                    <a:srgbClr val="000000"/>
                  </a:outerShdw>
                </a:effectLst>
                <a:latin typeface="Arial" charset="0"/>
                <a:cs typeface="+mn-cs"/>
              </a:rPr>
              <a:t>x-axis</a:t>
            </a:r>
          </a:p>
        </p:txBody>
      </p:sp>
      <p:sp>
        <p:nvSpPr>
          <p:cNvPr id="4109" name="Line 13"/>
          <p:cNvSpPr>
            <a:spLocks noChangeShapeType="1"/>
          </p:cNvSpPr>
          <p:nvPr/>
        </p:nvSpPr>
        <p:spPr bwMode="auto">
          <a:xfrm flipH="1">
            <a:off x="6172200" y="3276600"/>
            <a:ext cx="1066800" cy="533400"/>
          </a:xfrm>
          <a:prstGeom prst="line">
            <a:avLst/>
          </a:prstGeom>
          <a:noFill/>
          <a:ln w="25400">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4110" name="Line 14"/>
          <p:cNvSpPr>
            <a:spLocks noChangeShapeType="1"/>
          </p:cNvSpPr>
          <p:nvPr/>
        </p:nvSpPr>
        <p:spPr bwMode="auto">
          <a:xfrm flipH="1" flipV="1">
            <a:off x="4648200" y="3810000"/>
            <a:ext cx="2438400" cy="533400"/>
          </a:xfrm>
          <a:prstGeom prst="line">
            <a:avLst/>
          </a:prstGeom>
          <a:noFill/>
          <a:ln w="25400">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4111" name="Line 15"/>
          <p:cNvSpPr>
            <a:spLocks noChangeShapeType="1"/>
          </p:cNvSpPr>
          <p:nvPr/>
        </p:nvSpPr>
        <p:spPr bwMode="auto">
          <a:xfrm flipH="1">
            <a:off x="5638800" y="1676400"/>
            <a:ext cx="152400" cy="838200"/>
          </a:xfrm>
          <a:prstGeom prst="line">
            <a:avLst/>
          </a:prstGeom>
          <a:noFill/>
          <a:ln w="25400">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4112" name="Text Box 16"/>
          <p:cNvSpPr txBox="1">
            <a:spLocks noChangeArrowheads="1"/>
          </p:cNvSpPr>
          <p:nvPr/>
        </p:nvSpPr>
        <p:spPr bwMode="auto">
          <a:xfrm>
            <a:off x="5029200" y="1371600"/>
            <a:ext cx="1295400" cy="366713"/>
          </a:xfrm>
          <a:prstGeom prst="rect">
            <a:avLst/>
          </a:prstGeom>
          <a:noFill/>
          <a:ln>
            <a:noFill/>
          </a:ln>
          <a:effectLst/>
          <a:extLst/>
        </p:spPr>
        <p:txBody>
          <a:bodyPr>
            <a:spAutoFit/>
          </a:bodyPr>
          <a:lstStyle/>
          <a:p>
            <a:pPr algn="ctr">
              <a:spcBef>
                <a:spcPct val="50000"/>
              </a:spcBef>
              <a:defRPr/>
            </a:pPr>
            <a:r>
              <a:rPr lang="en-US" dirty="0">
                <a:solidFill>
                  <a:srgbClr val="FF0000"/>
                </a:solidFill>
                <a:effectLst>
                  <a:outerShdw blurRad="38100" dist="38100" dir="2700000" algn="tl">
                    <a:srgbClr val="000000"/>
                  </a:outerShdw>
                </a:effectLst>
                <a:latin typeface="Arial" charset="0"/>
                <a:cs typeface="+mn-cs"/>
              </a:rPr>
              <a:t>Quadrant I</a:t>
            </a:r>
          </a:p>
        </p:txBody>
      </p:sp>
      <p:sp>
        <p:nvSpPr>
          <p:cNvPr id="4113" name="Text Box 17"/>
          <p:cNvSpPr txBox="1">
            <a:spLocks noChangeArrowheads="1"/>
          </p:cNvSpPr>
          <p:nvPr/>
        </p:nvSpPr>
        <p:spPr bwMode="auto">
          <a:xfrm>
            <a:off x="2971800" y="1371600"/>
            <a:ext cx="1371600" cy="366713"/>
          </a:xfrm>
          <a:prstGeom prst="rect">
            <a:avLst/>
          </a:prstGeom>
          <a:noFill/>
          <a:ln>
            <a:noFill/>
          </a:ln>
          <a:effectLst/>
          <a:extLst/>
        </p:spPr>
        <p:txBody>
          <a:bodyPr>
            <a:spAutoFit/>
          </a:bodyPr>
          <a:lstStyle/>
          <a:p>
            <a:pPr algn="ctr">
              <a:spcBef>
                <a:spcPct val="50000"/>
              </a:spcBef>
              <a:defRPr/>
            </a:pPr>
            <a:r>
              <a:rPr lang="en-US">
                <a:solidFill>
                  <a:srgbClr val="FF0000"/>
                </a:solidFill>
                <a:effectLst>
                  <a:outerShdw blurRad="38100" dist="38100" dir="2700000" algn="tl">
                    <a:srgbClr val="000000"/>
                  </a:outerShdw>
                </a:effectLst>
                <a:latin typeface="Arial" charset="0"/>
                <a:cs typeface="+mn-cs"/>
              </a:rPr>
              <a:t>Quadrant II</a:t>
            </a:r>
          </a:p>
        </p:txBody>
      </p:sp>
      <p:sp>
        <p:nvSpPr>
          <p:cNvPr id="4114" name="Text Box 18"/>
          <p:cNvSpPr txBox="1">
            <a:spLocks noChangeArrowheads="1"/>
          </p:cNvSpPr>
          <p:nvPr/>
        </p:nvSpPr>
        <p:spPr bwMode="auto">
          <a:xfrm>
            <a:off x="2819400" y="5791200"/>
            <a:ext cx="1524000" cy="366713"/>
          </a:xfrm>
          <a:prstGeom prst="rect">
            <a:avLst/>
          </a:prstGeom>
          <a:noFill/>
          <a:ln>
            <a:noFill/>
          </a:ln>
          <a:effectLst/>
          <a:extLst/>
        </p:spPr>
        <p:txBody>
          <a:bodyPr>
            <a:spAutoFit/>
          </a:bodyPr>
          <a:lstStyle/>
          <a:p>
            <a:pPr algn="ctr">
              <a:spcBef>
                <a:spcPct val="50000"/>
              </a:spcBef>
              <a:defRPr/>
            </a:pPr>
            <a:r>
              <a:rPr lang="en-US">
                <a:solidFill>
                  <a:srgbClr val="FF0000"/>
                </a:solidFill>
                <a:effectLst>
                  <a:outerShdw blurRad="38100" dist="38100" dir="2700000" algn="tl">
                    <a:srgbClr val="000000"/>
                  </a:outerShdw>
                </a:effectLst>
                <a:latin typeface="Arial" charset="0"/>
                <a:cs typeface="+mn-cs"/>
              </a:rPr>
              <a:t>Quadrant III</a:t>
            </a:r>
          </a:p>
        </p:txBody>
      </p:sp>
      <p:sp>
        <p:nvSpPr>
          <p:cNvPr id="4115" name="Text Box 19"/>
          <p:cNvSpPr txBox="1">
            <a:spLocks noChangeArrowheads="1"/>
          </p:cNvSpPr>
          <p:nvPr/>
        </p:nvSpPr>
        <p:spPr bwMode="auto">
          <a:xfrm>
            <a:off x="5105400" y="5791200"/>
            <a:ext cx="1447800" cy="366713"/>
          </a:xfrm>
          <a:prstGeom prst="rect">
            <a:avLst/>
          </a:prstGeom>
          <a:noFill/>
          <a:ln>
            <a:noFill/>
          </a:ln>
          <a:effectLst/>
          <a:extLst/>
        </p:spPr>
        <p:txBody>
          <a:bodyPr>
            <a:spAutoFit/>
          </a:bodyPr>
          <a:lstStyle/>
          <a:p>
            <a:pPr algn="ctr">
              <a:spcBef>
                <a:spcPct val="50000"/>
              </a:spcBef>
              <a:defRPr/>
            </a:pPr>
            <a:r>
              <a:rPr lang="en-US">
                <a:solidFill>
                  <a:srgbClr val="FF0000"/>
                </a:solidFill>
                <a:effectLst>
                  <a:outerShdw blurRad="38100" dist="38100" dir="2700000" algn="tl">
                    <a:srgbClr val="000000"/>
                  </a:outerShdw>
                </a:effectLst>
                <a:latin typeface="Arial" charset="0"/>
                <a:cs typeface="+mn-cs"/>
              </a:rPr>
              <a:t>Quadrant IV</a:t>
            </a:r>
          </a:p>
        </p:txBody>
      </p:sp>
      <p:sp>
        <p:nvSpPr>
          <p:cNvPr id="4116" name="Line 20"/>
          <p:cNvSpPr>
            <a:spLocks noChangeShapeType="1"/>
          </p:cNvSpPr>
          <p:nvPr/>
        </p:nvSpPr>
        <p:spPr bwMode="auto">
          <a:xfrm>
            <a:off x="3581400" y="1676400"/>
            <a:ext cx="76200" cy="914400"/>
          </a:xfrm>
          <a:prstGeom prst="line">
            <a:avLst/>
          </a:prstGeom>
          <a:noFill/>
          <a:ln w="25400">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4117" name="Line 21"/>
          <p:cNvSpPr>
            <a:spLocks noChangeShapeType="1"/>
          </p:cNvSpPr>
          <p:nvPr/>
        </p:nvSpPr>
        <p:spPr bwMode="auto">
          <a:xfrm flipH="1" flipV="1">
            <a:off x="5715000" y="4876800"/>
            <a:ext cx="152400" cy="990600"/>
          </a:xfrm>
          <a:prstGeom prst="line">
            <a:avLst/>
          </a:prstGeom>
          <a:noFill/>
          <a:ln w="25400">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4118" name="Line 22"/>
          <p:cNvSpPr>
            <a:spLocks noChangeShapeType="1"/>
          </p:cNvSpPr>
          <p:nvPr/>
        </p:nvSpPr>
        <p:spPr bwMode="auto">
          <a:xfrm flipV="1">
            <a:off x="3429000" y="4876800"/>
            <a:ext cx="152400" cy="990600"/>
          </a:xfrm>
          <a:prstGeom prst="line">
            <a:avLst/>
          </a:prstGeom>
          <a:noFill/>
          <a:ln w="25400">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103"/>
                                        </p:tgtEl>
                                        <p:attrNameLst>
                                          <p:attrName>style.visibility</p:attrName>
                                        </p:attrNameLst>
                                      </p:cBhvr>
                                      <p:to>
                                        <p:strVal val="visible"/>
                                      </p:to>
                                    </p:set>
                                    <p:animEffect transition="in" filter="dissolve">
                                      <p:cBhvr>
                                        <p:cTn id="12" dur="500"/>
                                        <p:tgtEl>
                                          <p:spTgt spid="410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107"/>
                                        </p:tgtEl>
                                        <p:attrNameLst>
                                          <p:attrName>style.visibility</p:attrName>
                                        </p:attrNameLst>
                                      </p:cBhvr>
                                      <p:to>
                                        <p:strVal val="visible"/>
                                      </p:to>
                                    </p:set>
                                    <p:animEffect transition="in" filter="dissolve">
                                      <p:cBhvr>
                                        <p:cTn id="17" dur="500"/>
                                        <p:tgtEl>
                                          <p:spTgt spid="410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4109"/>
                                        </p:tgtEl>
                                        <p:attrNameLst>
                                          <p:attrName>style.visibility</p:attrName>
                                        </p:attrNameLst>
                                      </p:cBhvr>
                                      <p:to>
                                        <p:strVal val="visible"/>
                                      </p:to>
                                    </p:set>
                                    <p:animEffect transition="in" filter="dissolve">
                                      <p:cBhvr>
                                        <p:cTn id="22" dur="500"/>
                                        <p:tgtEl>
                                          <p:spTgt spid="410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104"/>
                                        </p:tgtEl>
                                        <p:attrNameLst>
                                          <p:attrName>style.visibility</p:attrName>
                                        </p:attrNameLst>
                                      </p:cBhvr>
                                      <p:to>
                                        <p:strVal val="visible"/>
                                      </p:to>
                                    </p:set>
                                    <p:animEffect transition="in" filter="dissolve">
                                      <p:cBhvr>
                                        <p:cTn id="27" dur="500"/>
                                        <p:tgtEl>
                                          <p:spTgt spid="410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4105"/>
                                        </p:tgtEl>
                                        <p:attrNameLst>
                                          <p:attrName>style.visibility</p:attrName>
                                        </p:attrNameLst>
                                      </p:cBhvr>
                                      <p:to>
                                        <p:strVal val="visible"/>
                                      </p:to>
                                    </p:set>
                                    <p:animEffect transition="in" filter="dissolve">
                                      <p:cBhvr>
                                        <p:cTn id="32" dur="500"/>
                                        <p:tgtEl>
                                          <p:spTgt spid="410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106"/>
                                        </p:tgtEl>
                                        <p:attrNameLst>
                                          <p:attrName>style.visibility</p:attrName>
                                        </p:attrNameLst>
                                      </p:cBhvr>
                                      <p:to>
                                        <p:strVal val="visible"/>
                                      </p:to>
                                    </p:set>
                                    <p:animEffect transition="in" filter="dissolve">
                                      <p:cBhvr>
                                        <p:cTn id="37" dur="500"/>
                                        <p:tgtEl>
                                          <p:spTgt spid="410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4110"/>
                                        </p:tgtEl>
                                        <p:attrNameLst>
                                          <p:attrName>style.visibility</p:attrName>
                                        </p:attrNameLst>
                                      </p:cBhvr>
                                      <p:to>
                                        <p:strVal val="visible"/>
                                      </p:to>
                                    </p:set>
                                    <p:animEffect transition="in" filter="dissolve">
                                      <p:cBhvr>
                                        <p:cTn id="42" dur="500"/>
                                        <p:tgtEl>
                                          <p:spTgt spid="411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112"/>
                                        </p:tgtEl>
                                        <p:attrNameLst>
                                          <p:attrName>style.visibility</p:attrName>
                                        </p:attrNameLst>
                                      </p:cBhvr>
                                      <p:to>
                                        <p:strVal val="visible"/>
                                      </p:to>
                                    </p:set>
                                    <p:animEffect transition="in" filter="dissolve">
                                      <p:cBhvr>
                                        <p:cTn id="47" dur="500"/>
                                        <p:tgtEl>
                                          <p:spTgt spid="411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nodeType="clickEffect">
                                  <p:stCondLst>
                                    <p:cond delay="0"/>
                                  </p:stCondLst>
                                  <p:childTnLst>
                                    <p:set>
                                      <p:cBhvr>
                                        <p:cTn id="51" dur="1" fill="hold">
                                          <p:stCondLst>
                                            <p:cond delay="0"/>
                                          </p:stCondLst>
                                        </p:cTn>
                                        <p:tgtEl>
                                          <p:spTgt spid="4111"/>
                                        </p:tgtEl>
                                        <p:attrNameLst>
                                          <p:attrName>style.visibility</p:attrName>
                                        </p:attrNameLst>
                                      </p:cBhvr>
                                      <p:to>
                                        <p:strVal val="visible"/>
                                      </p:to>
                                    </p:set>
                                    <p:animEffect transition="in" filter="dissolve">
                                      <p:cBhvr>
                                        <p:cTn id="52" dur="500"/>
                                        <p:tgtEl>
                                          <p:spTgt spid="411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4113"/>
                                        </p:tgtEl>
                                        <p:attrNameLst>
                                          <p:attrName>style.visibility</p:attrName>
                                        </p:attrNameLst>
                                      </p:cBhvr>
                                      <p:to>
                                        <p:strVal val="visible"/>
                                      </p:to>
                                    </p:set>
                                    <p:animEffect transition="in" filter="dissolve">
                                      <p:cBhvr>
                                        <p:cTn id="57" dur="500"/>
                                        <p:tgtEl>
                                          <p:spTgt spid="4113"/>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nodeType="clickEffect">
                                  <p:stCondLst>
                                    <p:cond delay="0"/>
                                  </p:stCondLst>
                                  <p:childTnLst>
                                    <p:set>
                                      <p:cBhvr>
                                        <p:cTn id="61" dur="1" fill="hold">
                                          <p:stCondLst>
                                            <p:cond delay="0"/>
                                          </p:stCondLst>
                                        </p:cTn>
                                        <p:tgtEl>
                                          <p:spTgt spid="4116"/>
                                        </p:tgtEl>
                                        <p:attrNameLst>
                                          <p:attrName>style.visibility</p:attrName>
                                        </p:attrNameLst>
                                      </p:cBhvr>
                                      <p:to>
                                        <p:strVal val="visible"/>
                                      </p:to>
                                    </p:set>
                                    <p:animEffect transition="in" filter="dissolve">
                                      <p:cBhvr>
                                        <p:cTn id="62" dur="500"/>
                                        <p:tgtEl>
                                          <p:spTgt spid="4116"/>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4114"/>
                                        </p:tgtEl>
                                        <p:attrNameLst>
                                          <p:attrName>style.visibility</p:attrName>
                                        </p:attrNameLst>
                                      </p:cBhvr>
                                      <p:to>
                                        <p:strVal val="visible"/>
                                      </p:to>
                                    </p:set>
                                    <p:animEffect transition="in" filter="dissolve">
                                      <p:cBhvr>
                                        <p:cTn id="67" dur="500"/>
                                        <p:tgtEl>
                                          <p:spTgt spid="4114"/>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nodeType="clickEffect">
                                  <p:stCondLst>
                                    <p:cond delay="0"/>
                                  </p:stCondLst>
                                  <p:childTnLst>
                                    <p:set>
                                      <p:cBhvr>
                                        <p:cTn id="71" dur="1" fill="hold">
                                          <p:stCondLst>
                                            <p:cond delay="0"/>
                                          </p:stCondLst>
                                        </p:cTn>
                                        <p:tgtEl>
                                          <p:spTgt spid="4118"/>
                                        </p:tgtEl>
                                        <p:attrNameLst>
                                          <p:attrName>style.visibility</p:attrName>
                                        </p:attrNameLst>
                                      </p:cBhvr>
                                      <p:to>
                                        <p:strVal val="visible"/>
                                      </p:to>
                                    </p:set>
                                    <p:animEffect transition="in" filter="dissolve">
                                      <p:cBhvr>
                                        <p:cTn id="72" dur="500"/>
                                        <p:tgtEl>
                                          <p:spTgt spid="4118"/>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4115"/>
                                        </p:tgtEl>
                                        <p:attrNameLst>
                                          <p:attrName>style.visibility</p:attrName>
                                        </p:attrNameLst>
                                      </p:cBhvr>
                                      <p:to>
                                        <p:strVal val="visible"/>
                                      </p:to>
                                    </p:set>
                                    <p:animEffect transition="in" filter="dissolve">
                                      <p:cBhvr>
                                        <p:cTn id="77" dur="500"/>
                                        <p:tgtEl>
                                          <p:spTgt spid="4115"/>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9" presetClass="entr" presetSubtype="0" fill="hold" nodeType="clickEffect">
                                  <p:stCondLst>
                                    <p:cond delay="0"/>
                                  </p:stCondLst>
                                  <p:childTnLst>
                                    <p:set>
                                      <p:cBhvr>
                                        <p:cTn id="81" dur="1" fill="hold">
                                          <p:stCondLst>
                                            <p:cond delay="0"/>
                                          </p:stCondLst>
                                        </p:cTn>
                                        <p:tgtEl>
                                          <p:spTgt spid="4117"/>
                                        </p:tgtEl>
                                        <p:attrNameLst>
                                          <p:attrName>style.visibility</p:attrName>
                                        </p:attrNameLst>
                                      </p:cBhvr>
                                      <p:to>
                                        <p:strVal val="visible"/>
                                      </p:to>
                                    </p:set>
                                    <p:animEffect transition="in" filter="dissolve">
                                      <p:cBhvr>
                                        <p:cTn id="82" dur="500"/>
                                        <p:tgtEl>
                                          <p:spTgt spid="4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104" grpId="0"/>
      <p:bldP spid="4106" grpId="0"/>
      <p:bldP spid="4107" grpId="0"/>
      <p:bldP spid="4112" grpId="0"/>
      <p:bldP spid="4113" grpId="0"/>
      <p:bldP spid="4114" grpId="0"/>
      <p:bldP spid="411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457200" y="685800"/>
            <a:ext cx="8229600" cy="5410200"/>
          </a:xfrm>
        </p:spPr>
        <p:txBody>
          <a:bodyPr/>
          <a:lstStyle/>
          <a:p>
            <a:pPr>
              <a:buFont typeface="Arial" charset="0"/>
              <a:buChar char="•"/>
              <a:defRPr/>
            </a:pPr>
            <a:r>
              <a:rPr lang="en-US" sz="2800" b="1" dirty="0" smtClean="0">
                <a:solidFill>
                  <a:schemeClr val="tx1"/>
                </a:solidFill>
                <a:latin typeface="Arial Narrow" pitchFamily="34" charset="0"/>
              </a:rPr>
              <a:t>Ordered Pair: </a:t>
            </a:r>
            <a:r>
              <a:rPr lang="en-US" sz="2800" dirty="0" smtClean="0">
                <a:solidFill>
                  <a:schemeClr val="tx1"/>
                </a:solidFill>
                <a:latin typeface="Arial Narrow" pitchFamily="34" charset="0"/>
              </a:rPr>
              <a:t> is a pair of numbers that can be used to locate a point on a </a:t>
            </a:r>
            <a:r>
              <a:rPr lang="en-US" sz="2800" dirty="0" smtClean="0">
                <a:solidFill>
                  <a:srgbClr val="FF0000"/>
                </a:solidFill>
                <a:latin typeface="Arial Narrow" pitchFamily="34" charset="0"/>
              </a:rPr>
              <a:t>coordinate plane</a:t>
            </a:r>
            <a:endParaRPr lang="en-US" sz="2800" b="1" dirty="0" smtClean="0">
              <a:solidFill>
                <a:srgbClr val="FF0000"/>
              </a:solidFill>
              <a:latin typeface="Arial Narrow" pitchFamily="34" charset="0"/>
            </a:endParaRPr>
          </a:p>
          <a:p>
            <a:pPr marL="0" indent="0">
              <a:buFont typeface="Arial" charset="0"/>
              <a:buNone/>
              <a:defRPr/>
            </a:pPr>
            <a:endParaRPr lang="en-US" sz="600" dirty="0" smtClean="0">
              <a:solidFill>
                <a:schemeClr val="tx1"/>
              </a:solidFill>
              <a:latin typeface="Arial Narrow" pitchFamily="34" charset="0"/>
            </a:endParaRPr>
          </a:p>
          <a:p>
            <a:pPr>
              <a:buFont typeface="Arial" charset="0"/>
              <a:buChar char="•"/>
              <a:defRPr/>
            </a:pPr>
            <a:r>
              <a:rPr lang="en-US" sz="2800" dirty="0" smtClean="0">
                <a:solidFill>
                  <a:schemeClr val="tx1"/>
                </a:solidFill>
                <a:latin typeface="Arial Narrow" pitchFamily="34" charset="0"/>
              </a:rPr>
              <a:t>Graph the </a:t>
            </a:r>
            <a:endParaRPr lang="en-US" sz="2800" dirty="0" smtClean="0">
              <a:solidFill>
                <a:srgbClr val="FF0000"/>
              </a:solidFill>
              <a:latin typeface="Arial Narrow" pitchFamily="34" charset="0"/>
            </a:endParaRPr>
          </a:p>
          <a:p>
            <a:pPr marL="0" indent="0">
              <a:buFont typeface="Arial" charset="0"/>
              <a:buNone/>
              <a:defRPr/>
            </a:pPr>
            <a:endParaRPr lang="en-US" sz="600" dirty="0" smtClean="0">
              <a:solidFill>
                <a:srgbClr val="FF0000"/>
              </a:solidFill>
              <a:latin typeface="Arial Narrow" pitchFamily="34" charset="0"/>
            </a:endParaRPr>
          </a:p>
          <a:p>
            <a:pPr>
              <a:buFont typeface="Arial" charset="0"/>
              <a:buChar char="•"/>
              <a:defRPr/>
            </a:pPr>
            <a:r>
              <a:rPr lang="en-US" sz="2800" dirty="0" smtClean="0">
                <a:solidFill>
                  <a:schemeClr val="tx1"/>
                </a:solidFill>
                <a:latin typeface="Arial Narrow" pitchFamily="34" charset="0"/>
              </a:rPr>
              <a:t>You can also </a:t>
            </a:r>
            <a:r>
              <a:rPr lang="en-US" sz="2800" dirty="0" smtClean="0">
                <a:solidFill>
                  <a:srgbClr val="FF0000"/>
                </a:solidFill>
                <a:latin typeface="Arial Narrow" pitchFamily="34" charset="0"/>
              </a:rPr>
              <a:t>solve</a:t>
            </a:r>
            <a:r>
              <a:rPr lang="en-US" sz="2800" dirty="0" smtClean="0">
                <a:solidFill>
                  <a:schemeClr val="tx1"/>
                </a:solidFill>
                <a:latin typeface="Arial Narrow" pitchFamily="34" charset="0"/>
              </a:rPr>
              <a:t> proportions for a missing variable by cross multiplying.</a:t>
            </a:r>
          </a:p>
          <a:p>
            <a:pPr lvl="1">
              <a:buFont typeface="Courier New" pitchFamily="49" charset="0"/>
              <a:buChar char="o"/>
              <a:defRPr/>
            </a:pPr>
            <a:r>
              <a:rPr lang="en-US" sz="2400" b="1" dirty="0" smtClean="0">
                <a:solidFill>
                  <a:schemeClr val="tx1"/>
                </a:solidFill>
                <a:latin typeface="Arial Narrow" pitchFamily="34" charset="0"/>
              </a:rPr>
              <a:t>Example: </a:t>
            </a:r>
            <a:r>
              <a:rPr lang="en-US" sz="2400" dirty="0" smtClean="0">
                <a:solidFill>
                  <a:schemeClr val="tx1"/>
                </a:solidFill>
                <a:latin typeface="Arial Narrow" pitchFamily="34" charset="0"/>
              </a:rPr>
              <a:t>Determine if the two ratios are proportional:</a:t>
            </a:r>
          </a:p>
          <a:p>
            <a:pPr marL="0" indent="0">
              <a:buFont typeface="Arial" charset="0"/>
              <a:buNone/>
              <a:defRPr/>
            </a:pPr>
            <a:endParaRPr lang="en-US" sz="2400" dirty="0" smtClean="0"/>
          </a:p>
          <a:p>
            <a:pPr marL="457200" lvl="1" indent="0">
              <a:buFont typeface="Arial" charset="0"/>
              <a:buNone/>
              <a:defRPr/>
            </a:pPr>
            <a:endParaRPr lang="en-US" sz="400" dirty="0" smtClean="0">
              <a:solidFill>
                <a:srgbClr val="001236"/>
              </a:solidFill>
              <a:latin typeface="Andy"/>
            </a:endParaRPr>
          </a:p>
          <a:p>
            <a:pPr marL="457200" lvl="1" indent="0">
              <a:buFont typeface="Arial" charset="0"/>
              <a:buNone/>
              <a:defRPr/>
            </a:pPr>
            <a:endParaRPr lang="en-US" dirty="0" smtClean="0">
              <a:solidFill>
                <a:srgbClr val="001236"/>
              </a:solidFill>
              <a:latin typeface="Andy"/>
            </a:endParaRPr>
          </a:p>
          <a:p>
            <a:pPr marL="457200" lvl="1" indent="0">
              <a:buFont typeface="Arial" charset="0"/>
              <a:buNone/>
              <a:defRPr/>
            </a:pPr>
            <a:endParaRPr lang="en-US" dirty="0">
              <a:solidFill>
                <a:srgbClr val="001236"/>
              </a:solidFill>
              <a:latin typeface="Andy"/>
            </a:endParaRPr>
          </a:p>
        </p:txBody>
      </p:sp>
      <p:sp>
        <p:nvSpPr>
          <p:cNvPr id="25624" name="Rectangle 9"/>
          <p:cNvSpPr>
            <a:spLocks noChangeArrowheads="1"/>
          </p:cNvSpPr>
          <p:nvPr/>
        </p:nvSpPr>
        <p:spPr bwMode="auto">
          <a:xfrm>
            <a:off x="22860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25625"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25626"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graphicFrame>
        <p:nvGraphicFramePr>
          <p:cNvPr id="5" name="Object 20"/>
          <p:cNvGraphicFramePr>
            <a:graphicFrameLocks noChangeAspect="1"/>
          </p:cNvGraphicFramePr>
          <p:nvPr/>
        </p:nvGraphicFramePr>
        <p:xfrm>
          <a:off x="1371600" y="4267200"/>
          <a:ext cx="1171575" cy="762000"/>
        </p:xfrm>
        <a:graphic>
          <a:graphicData uri="http://schemas.openxmlformats.org/presentationml/2006/ole">
            <mc:AlternateContent xmlns:mc="http://schemas.openxmlformats.org/markup-compatibility/2006">
              <mc:Choice xmlns:v="urn:schemas-microsoft-com:vml" Requires="v">
                <p:oleObj spid="_x0000_s25632" name="Equation" r:id="rId4" imgW="596641" imgH="393529" progId="Equation.3">
                  <p:embed/>
                </p:oleObj>
              </mc:Choice>
              <mc:Fallback>
                <p:oleObj name="Equation" r:id="rId4" imgW="596641" imgH="393529" progId="Equation.3">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4267200"/>
                        <a:ext cx="11715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21"/>
          <p:cNvGraphicFramePr>
            <a:graphicFrameLocks noChangeAspect="1"/>
          </p:cNvGraphicFramePr>
          <p:nvPr/>
        </p:nvGraphicFramePr>
        <p:xfrm>
          <a:off x="3657600" y="4267200"/>
          <a:ext cx="1143000" cy="768350"/>
        </p:xfrm>
        <a:graphic>
          <a:graphicData uri="http://schemas.openxmlformats.org/presentationml/2006/ole">
            <mc:AlternateContent xmlns:mc="http://schemas.openxmlformats.org/markup-compatibility/2006">
              <mc:Choice xmlns:v="urn:schemas-microsoft-com:vml" Requires="v">
                <p:oleObj spid="_x0000_s25633" name="Equation" r:id="rId6" imgW="583947" imgH="393529" progId="Equation.3">
                  <p:embed/>
                </p:oleObj>
              </mc:Choice>
              <mc:Fallback>
                <p:oleObj name="Equation" r:id="rId6" imgW="583947" imgH="393529" progId="Equation.3">
                  <p:embed/>
                  <p:pic>
                    <p:nvPicPr>
                      <p:cNvPr id="0" name="Object 2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57600" y="4267200"/>
                        <a:ext cx="11430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22"/>
          <p:cNvGraphicFramePr>
            <a:graphicFrameLocks noChangeAspect="1"/>
          </p:cNvGraphicFramePr>
          <p:nvPr/>
        </p:nvGraphicFramePr>
        <p:xfrm>
          <a:off x="5943600" y="4267200"/>
          <a:ext cx="1054100" cy="685800"/>
        </p:xfrm>
        <a:graphic>
          <a:graphicData uri="http://schemas.openxmlformats.org/presentationml/2006/ole">
            <mc:AlternateContent xmlns:mc="http://schemas.openxmlformats.org/markup-compatibility/2006">
              <mc:Choice xmlns:v="urn:schemas-microsoft-com:vml" Requires="v">
                <p:oleObj spid="_x0000_s25634" name="Equation" r:id="rId8" imgW="596641" imgH="393529" progId="Equation.3">
                  <p:embed/>
                </p:oleObj>
              </mc:Choice>
              <mc:Fallback>
                <p:oleObj name="Equation" r:id="rId8" imgW="596641" imgH="393529" progId="Equation.3">
                  <p:embed/>
                  <p:pic>
                    <p:nvPicPr>
                      <p:cNvPr id="0" name="Object 2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43600" y="4267200"/>
                        <a:ext cx="10541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62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400">
                <a:latin typeface="Arial Narrow" panose="020B0606020202030204" pitchFamily="34" charset="0"/>
                <a:cs typeface="Calibri" panose="020F0502020204030204" pitchFamily="34" charset="0"/>
              </a:rPr>
              <a:t> </a:t>
            </a:r>
            <a:endParaRPr lang="en-US" altLang="en-US"/>
          </a:p>
        </p:txBody>
      </p:sp>
      <p:sp>
        <p:nvSpPr>
          <p:cNvPr id="15" name="TextBox 14"/>
          <p:cNvSpPr txBox="1">
            <a:spLocks noChangeArrowheads="1"/>
          </p:cNvSpPr>
          <p:nvPr/>
        </p:nvSpPr>
        <p:spPr bwMode="auto">
          <a:xfrm>
            <a:off x="685800" y="5229225"/>
            <a:ext cx="22098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800">
                <a:solidFill>
                  <a:srgbClr val="FF0000"/>
                </a:solidFill>
              </a:rPr>
              <a:t>Yes 72 = 72</a:t>
            </a:r>
          </a:p>
        </p:txBody>
      </p:sp>
      <p:sp>
        <p:nvSpPr>
          <p:cNvPr id="17" name="TextBox 16"/>
          <p:cNvSpPr txBox="1">
            <a:spLocks noChangeArrowheads="1"/>
          </p:cNvSpPr>
          <p:nvPr/>
        </p:nvSpPr>
        <p:spPr bwMode="auto">
          <a:xfrm>
            <a:off x="3276600" y="5253038"/>
            <a:ext cx="2057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800">
                <a:solidFill>
                  <a:srgbClr val="FF0000"/>
                </a:solidFill>
              </a:rPr>
              <a:t>No 32 = 30</a:t>
            </a:r>
          </a:p>
        </p:txBody>
      </p:sp>
      <p:sp>
        <p:nvSpPr>
          <p:cNvPr id="18" name="TextBox 17"/>
          <p:cNvSpPr txBox="1">
            <a:spLocks noChangeArrowheads="1"/>
          </p:cNvSpPr>
          <p:nvPr/>
        </p:nvSpPr>
        <p:spPr bwMode="auto">
          <a:xfrm>
            <a:off x="5638800" y="5229225"/>
            <a:ext cx="20574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800">
                <a:solidFill>
                  <a:srgbClr val="FF0000"/>
                </a:solidFill>
              </a:rPr>
              <a:t>No 30 = 70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5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338">
                                            <p:txEl>
                                              <p:pRg st="2" end="2"/>
                                            </p:txEl>
                                          </p:spTgt>
                                        </p:tgtEl>
                                        <p:attrNameLst>
                                          <p:attrName>style.visibility</p:attrName>
                                        </p:attrNameLst>
                                      </p:cBhvr>
                                      <p:to>
                                        <p:strVal val="visible"/>
                                      </p:to>
                                    </p:set>
                                    <p:anim calcmode="lin" valueType="num">
                                      <p:cBhvr additive="base">
                                        <p:cTn id="13" dur="5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4338">
                                            <p:txEl>
                                              <p:pRg st="4" end="4"/>
                                            </p:txEl>
                                          </p:spTgt>
                                        </p:tgtEl>
                                        <p:attrNameLst>
                                          <p:attrName>style.visibility</p:attrName>
                                        </p:attrNameLst>
                                      </p:cBhvr>
                                      <p:to>
                                        <p:strVal val="visible"/>
                                      </p:to>
                                    </p:set>
                                    <p:anim calcmode="lin" valueType="num">
                                      <p:cBhvr additive="base">
                                        <p:cTn id="19" dur="500" fill="hold"/>
                                        <p:tgtEl>
                                          <p:spTgt spid="1433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4338">
                                            <p:txEl>
                                              <p:pRg st="5" end="5"/>
                                            </p:txEl>
                                          </p:spTgt>
                                        </p:tgtEl>
                                        <p:attrNameLst>
                                          <p:attrName>style.visibility</p:attrName>
                                        </p:attrNameLst>
                                      </p:cBhvr>
                                      <p:to>
                                        <p:strVal val="visible"/>
                                      </p:to>
                                    </p:set>
                                    <p:anim calcmode="lin" valueType="num">
                                      <p:cBhvr additive="base">
                                        <p:cTn id="25" dur="500" fill="hold"/>
                                        <p:tgtEl>
                                          <p:spTgt spid="14338">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500"/>
                                        <p:tgtEl>
                                          <p:spTgt spid="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500"/>
                                        <p:tgtEl>
                                          <p:spTgt spid="8"/>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500"/>
                                        <p:tgtEl>
                                          <p:spTgt spid="15"/>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500"/>
                                        <p:tgtEl>
                                          <p:spTgt spid="17"/>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685800"/>
            <a:ext cx="8229600" cy="685800"/>
          </a:xfrm>
        </p:spPr>
        <p:txBody>
          <a:bodyPr/>
          <a:lstStyle/>
          <a:p>
            <a:r>
              <a:rPr lang="en-US" altLang="en-US" smtClean="0">
                <a:latin typeface="Andy"/>
              </a:rPr>
              <a:t>Ordered Pairs</a:t>
            </a:r>
          </a:p>
        </p:txBody>
      </p:sp>
      <p:sp>
        <p:nvSpPr>
          <p:cNvPr id="20483" name="Rectangle 3"/>
          <p:cNvSpPr>
            <a:spLocks noGrp="1" noChangeArrowheads="1"/>
          </p:cNvSpPr>
          <p:nvPr>
            <p:ph type="body" idx="1"/>
          </p:nvPr>
        </p:nvSpPr>
        <p:spPr>
          <a:xfrm>
            <a:off x="152400" y="1219200"/>
            <a:ext cx="8839200" cy="5807075"/>
          </a:xfrm>
        </p:spPr>
        <p:txBody>
          <a:bodyPr/>
          <a:lstStyle/>
          <a:p>
            <a:r>
              <a:rPr lang="en-US" altLang="en-US" b="1" u="sng" smtClean="0">
                <a:latin typeface="Andy"/>
              </a:rPr>
              <a:t>Ordered Pair</a:t>
            </a:r>
            <a:r>
              <a:rPr lang="en-US" altLang="en-US" b="1" smtClean="0">
                <a:latin typeface="Andy"/>
              </a:rPr>
              <a:t>: </a:t>
            </a:r>
            <a:r>
              <a:rPr lang="en-US" altLang="en-US" smtClean="0">
                <a:latin typeface="Andy"/>
              </a:rPr>
              <a:t>is a pair of numbers that can be used to </a:t>
            </a:r>
            <a:r>
              <a:rPr lang="en-US" altLang="en-US" smtClean="0">
                <a:solidFill>
                  <a:srgbClr val="FF0000"/>
                </a:solidFill>
                <a:latin typeface="Andy"/>
              </a:rPr>
              <a:t>locate a point on a coordinate plane.</a:t>
            </a:r>
          </a:p>
          <a:p>
            <a:pPr lvl="1"/>
            <a:r>
              <a:rPr lang="en-US" altLang="en-US" smtClean="0">
                <a:latin typeface="Andy"/>
              </a:rPr>
              <a:t>Example:       (</a:t>
            </a:r>
            <a:r>
              <a:rPr lang="en-US" altLang="en-US" smtClean="0">
                <a:solidFill>
                  <a:srgbClr val="00CC00"/>
                </a:solidFill>
                <a:latin typeface="Andy"/>
              </a:rPr>
              <a:t>3</a:t>
            </a:r>
            <a:r>
              <a:rPr lang="en-US" altLang="en-US" smtClean="0">
                <a:latin typeface="Andy"/>
              </a:rPr>
              <a:t>, </a:t>
            </a:r>
            <a:r>
              <a:rPr lang="en-US" altLang="en-US" smtClean="0">
                <a:solidFill>
                  <a:srgbClr val="FF0066"/>
                </a:solidFill>
                <a:latin typeface="Andy"/>
              </a:rPr>
              <a:t>2</a:t>
            </a:r>
            <a:r>
              <a:rPr lang="en-US" altLang="en-US" smtClean="0">
                <a:latin typeface="Andy"/>
              </a:rPr>
              <a:t>)</a:t>
            </a:r>
          </a:p>
        </p:txBody>
      </p:sp>
      <p:sp>
        <p:nvSpPr>
          <p:cNvPr id="20484" name="Text Box 4"/>
          <p:cNvSpPr txBox="1">
            <a:spLocks noChangeArrowheads="1"/>
          </p:cNvSpPr>
          <p:nvPr/>
        </p:nvSpPr>
        <p:spPr bwMode="auto">
          <a:xfrm>
            <a:off x="3702050" y="2322513"/>
            <a:ext cx="2514600" cy="457200"/>
          </a:xfrm>
          <a:prstGeom prst="rect">
            <a:avLst/>
          </a:prstGeom>
          <a:solidFill>
            <a:srgbClr val="FFFFFF"/>
          </a:solidFill>
          <a:ln>
            <a:noFill/>
          </a:ln>
          <a:extLst/>
        </p:spPr>
        <p:txBody>
          <a:bodyPr>
            <a:spAutoFit/>
          </a:bodyPr>
          <a:lstStyle/>
          <a:p>
            <a:pPr lvl="1">
              <a:defRPr/>
            </a:pPr>
            <a:r>
              <a:rPr lang="en-US" sz="2400" dirty="0">
                <a:latin typeface="Arial" charset="0"/>
                <a:cs typeface="+mn-cs"/>
              </a:rPr>
              <a:t>y - coordinate</a:t>
            </a:r>
            <a:endParaRPr lang="en-US" sz="2400" dirty="0">
              <a:effectLst>
                <a:outerShdw blurRad="38100" dist="38100" dir="2700000" algn="tl">
                  <a:srgbClr val="C0C0C0"/>
                </a:outerShdw>
              </a:effectLst>
              <a:latin typeface="Arial" charset="0"/>
              <a:cs typeface="+mn-cs"/>
            </a:endParaRPr>
          </a:p>
        </p:txBody>
      </p:sp>
      <p:sp>
        <p:nvSpPr>
          <p:cNvPr id="20485" name="Line 5"/>
          <p:cNvSpPr>
            <a:spLocks noChangeShapeType="1"/>
          </p:cNvSpPr>
          <p:nvPr/>
        </p:nvSpPr>
        <p:spPr bwMode="auto">
          <a:xfrm flipH="1" flipV="1">
            <a:off x="3543300" y="2551113"/>
            <a:ext cx="685800" cy="0"/>
          </a:xfrm>
          <a:prstGeom prst="line">
            <a:avLst/>
          </a:prstGeom>
          <a:noFill/>
          <a:ln w="25400">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20486" name="Line 6"/>
          <p:cNvSpPr>
            <a:spLocks noChangeShapeType="1"/>
          </p:cNvSpPr>
          <p:nvPr/>
        </p:nvSpPr>
        <p:spPr bwMode="auto">
          <a:xfrm flipV="1">
            <a:off x="2362200" y="2679700"/>
            <a:ext cx="457200" cy="228600"/>
          </a:xfrm>
          <a:prstGeom prst="line">
            <a:avLst/>
          </a:prstGeom>
          <a:noFill/>
          <a:ln w="25400">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20487" name="Text Box 7"/>
          <p:cNvSpPr txBox="1">
            <a:spLocks noChangeArrowheads="1"/>
          </p:cNvSpPr>
          <p:nvPr/>
        </p:nvSpPr>
        <p:spPr bwMode="auto">
          <a:xfrm>
            <a:off x="533400" y="3017838"/>
            <a:ext cx="2514600" cy="457200"/>
          </a:xfrm>
          <a:prstGeom prst="rect">
            <a:avLst/>
          </a:prstGeom>
          <a:solidFill>
            <a:srgbClr val="FFFFFF"/>
          </a:solidFill>
          <a:ln>
            <a:noFill/>
          </a:ln>
          <a:extLst/>
        </p:spPr>
        <p:txBody>
          <a:bodyPr>
            <a:spAutoFit/>
          </a:bodyPr>
          <a:lstStyle/>
          <a:p>
            <a:pPr lvl="1">
              <a:defRPr/>
            </a:pPr>
            <a:r>
              <a:rPr lang="en-US" sz="2400" dirty="0">
                <a:latin typeface="Arial" charset="0"/>
                <a:cs typeface="+mn-cs"/>
              </a:rPr>
              <a:t>x - coordinate</a:t>
            </a:r>
            <a:endParaRPr lang="en-US" sz="2400" dirty="0">
              <a:effectLst>
                <a:outerShdw blurRad="38100" dist="38100" dir="2700000" algn="tl">
                  <a:srgbClr val="C0C0C0"/>
                </a:outerShdw>
              </a:effectLst>
              <a:latin typeface="Arial" charset="0"/>
              <a:cs typeface="+mn-cs"/>
            </a:endParaRPr>
          </a:p>
        </p:txBody>
      </p:sp>
      <p:pic>
        <p:nvPicPr>
          <p:cNvPr id="20488" name="Picture 8" descr="06m07q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8400" y="3668713"/>
            <a:ext cx="3352800" cy="318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9" name="Line 9"/>
          <p:cNvSpPr>
            <a:spLocks noChangeShapeType="1"/>
          </p:cNvSpPr>
          <p:nvPr/>
        </p:nvSpPr>
        <p:spPr bwMode="auto">
          <a:xfrm flipV="1">
            <a:off x="5257800" y="5257800"/>
            <a:ext cx="685800" cy="0"/>
          </a:xfrm>
          <a:prstGeom prst="line">
            <a:avLst/>
          </a:prstGeom>
          <a:noFill/>
          <a:ln w="25400">
            <a:solidFill>
              <a:srgbClr val="00CC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20490" name="Line 10"/>
          <p:cNvSpPr>
            <a:spLocks noChangeShapeType="1"/>
          </p:cNvSpPr>
          <p:nvPr/>
        </p:nvSpPr>
        <p:spPr bwMode="auto">
          <a:xfrm flipV="1">
            <a:off x="5943600" y="4953000"/>
            <a:ext cx="0" cy="304800"/>
          </a:xfrm>
          <a:prstGeom prst="line">
            <a:avLst/>
          </a:prstGeom>
          <a:noFill/>
          <a:ln w="25400">
            <a:solidFill>
              <a:srgbClr val="FF0066"/>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20491" name="Text Box 11"/>
          <p:cNvSpPr txBox="1">
            <a:spLocks noChangeArrowheads="1"/>
          </p:cNvSpPr>
          <p:nvPr/>
        </p:nvSpPr>
        <p:spPr bwMode="auto">
          <a:xfrm>
            <a:off x="5791200" y="4724400"/>
            <a:ext cx="381000" cy="336550"/>
          </a:xfrm>
          <a:prstGeom prst="rect">
            <a:avLst/>
          </a:prstGeom>
          <a:noFill/>
          <a:ln>
            <a:noFill/>
          </a:ln>
          <a:effectLst/>
          <a:extLst/>
        </p:spPr>
        <p:txBody>
          <a:bodyPr>
            <a:spAutoFit/>
          </a:bodyPr>
          <a:lstStyle/>
          <a:p>
            <a:pPr>
              <a:spcBef>
                <a:spcPct val="50000"/>
              </a:spcBef>
              <a:defRPr/>
            </a:pPr>
            <a:r>
              <a:rPr lang="en-US" sz="1600">
                <a:effectLst>
                  <a:outerShdw blurRad="38100" dist="38100" dir="2700000" algn="tl">
                    <a:srgbClr val="FFFFFF"/>
                  </a:outerShdw>
                </a:effectLst>
                <a:latin typeface="Arial" charset="0"/>
              </a:rPr>
              <a:t>●</a:t>
            </a:r>
          </a:p>
        </p:txBody>
      </p:sp>
      <p:sp>
        <p:nvSpPr>
          <p:cNvPr id="20494" name="Text Box 14"/>
          <p:cNvSpPr txBox="1">
            <a:spLocks noChangeArrowheads="1"/>
          </p:cNvSpPr>
          <p:nvPr/>
        </p:nvSpPr>
        <p:spPr bwMode="auto">
          <a:xfrm>
            <a:off x="3581400" y="6689725"/>
            <a:ext cx="381000" cy="336550"/>
          </a:xfrm>
          <a:prstGeom prst="rect">
            <a:avLst/>
          </a:prstGeom>
          <a:noFill/>
          <a:ln>
            <a:noFill/>
          </a:ln>
          <a:effectLst/>
          <a:extLst/>
        </p:spPr>
        <p:txBody>
          <a:bodyPr>
            <a:spAutoFit/>
          </a:bodyPr>
          <a:lstStyle/>
          <a:p>
            <a:pPr>
              <a:spcBef>
                <a:spcPct val="50000"/>
              </a:spcBef>
              <a:defRPr/>
            </a:pPr>
            <a:r>
              <a:rPr lang="en-US" sz="1600">
                <a:effectLst>
                  <a:outerShdw blurRad="38100" dist="38100" dir="2700000" algn="tl">
                    <a:srgbClr val="FFFFFF"/>
                  </a:outerShdw>
                </a:effectLst>
                <a:latin typeface="Arial" charset="0"/>
              </a:rPr>
              <a:t>●</a:t>
            </a:r>
          </a:p>
        </p:txBody>
      </p:sp>
      <p:sp>
        <p:nvSpPr>
          <p:cNvPr id="20495" name="Text Box 15"/>
          <p:cNvSpPr txBox="1">
            <a:spLocks noChangeArrowheads="1"/>
          </p:cNvSpPr>
          <p:nvPr/>
        </p:nvSpPr>
        <p:spPr bwMode="auto">
          <a:xfrm>
            <a:off x="5715000" y="3886200"/>
            <a:ext cx="990600" cy="457200"/>
          </a:xfrm>
          <a:prstGeom prst="rect">
            <a:avLst/>
          </a:prstGeom>
          <a:noFill/>
          <a:ln>
            <a:noFill/>
          </a:ln>
          <a:effectLst/>
          <a:extLst/>
        </p:spPr>
        <p:txBody>
          <a:bodyPr>
            <a:spAutoFit/>
          </a:bodyPr>
          <a:lstStyle/>
          <a:p>
            <a:pPr algn="ctr">
              <a:spcBef>
                <a:spcPct val="50000"/>
              </a:spcBef>
              <a:defRPr/>
            </a:pPr>
            <a:r>
              <a:rPr lang="en-US" sz="2400">
                <a:solidFill>
                  <a:srgbClr val="FF0000"/>
                </a:solidFill>
                <a:effectLst>
                  <a:outerShdw blurRad="38100" dist="38100" dir="2700000" algn="tl">
                    <a:srgbClr val="000000"/>
                  </a:outerShdw>
                </a:effectLst>
                <a:latin typeface="Cambria" pitchFamily="18" charset="0"/>
              </a:rPr>
              <a:t>I</a:t>
            </a:r>
          </a:p>
        </p:txBody>
      </p:sp>
      <p:sp>
        <p:nvSpPr>
          <p:cNvPr id="20497" name="Text Box 17"/>
          <p:cNvSpPr txBox="1">
            <a:spLocks noChangeArrowheads="1"/>
          </p:cNvSpPr>
          <p:nvPr/>
        </p:nvSpPr>
        <p:spPr bwMode="auto">
          <a:xfrm>
            <a:off x="3962400" y="3810000"/>
            <a:ext cx="990600" cy="457200"/>
          </a:xfrm>
          <a:prstGeom prst="rect">
            <a:avLst/>
          </a:prstGeom>
          <a:noFill/>
          <a:ln>
            <a:noFill/>
          </a:ln>
          <a:effectLst/>
          <a:extLst/>
        </p:spPr>
        <p:txBody>
          <a:bodyPr>
            <a:spAutoFit/>
          </a:bodyPr>
          <a:lstStyle/>
          <a:p>
            <a:pPr algn="ctr">
              <a:spcBef>
                <a:spcPct val="50000"/>
              </a:spcBef>
              <a:defRPr/>
            </a:pPr>
            <a:r>
              <a:rPr lang="en-US" sz="2400">
                <a:solidFill>
                  <a:srgbClr val="FF0000"/>
                </a:solidFill>
                <a:effectLst>
                  <a:outerShdw blurRad="38100" dist="38100" dir="2700000" algn="tl">
                    <a:srgbClr val="000000"/>
                  </a:outerShdw>
                </a:effectLst>
                <a:latin typeface="Cambria" pitchFamily="18" charset="0"/>
              </a:rPr>
              <a:t>II</a:t>
            </a:r>
          </a:p>
        </p:txBody>
      </p:sp>
      <p:sp>
        <p:nvSpPr>
          <p:cNvPr id="20498" name="Text Box 18"/>
          <p:cNvSpPr txBox="1">
            <a:spLocks noChangeArrowheads="1"/>
          </p:cNvSpPr>
          <p:nvPr/>
        </p:nvSpPr>
        <p:spPr bwMode="auto">
          <a:xfrm>
            <a:off x="3886200" y="6248400"/>
            <a:ext cx="990600" cy="457200"/>
          </a:xfrm>
          <a:prstGeom prst="rect">
            <a:avLst/>
          </a:prstGeom>
          <a:noFill/>
          <a:ln>
            <a:noFill/>
          </a:ln>
          <a:effectLst/>
          <a:extLst/>
        </p:spPr>
        <p:txBody>
          <a:bodyPr>
            <a:spAutoFit/>
          </a:bodyPr>
          <a:lstStyle/>
          <a:p>
            <a:pPr algn="ctr">
              <a:spcBef>
                <a:spcPct val="50000"/>
              </a:spcBef>
              <a:defRPr/>
            </a:pPr>
            <a:r>
              <a:rPr lang="en-US" sz="2400">
                <a:solidFill>
                  <a:srgbClr val="FF0000"/>
                </a:solidFill>
                <a:effectLst>
                  <a:outerShdw blurRad="38100" dist="38100" dir="2700000" algn="tl">
                    <a:srgbClr val="000000"/>
                  </a:outerShdw>
                </a:effectLst>
                <a:latin typeface="Cambria" pitchFamily="18" charset="0"/>
              </a:rPr>
              <a:t>III</a:t>
            </a:r>
          </a:p>
        </p:txBody>
      </p:sp>
      <p:sp>
        <p:nvSpPr>
          <p:cNvPr id="20499" name="Text Box 19"/>
          <p:cNvSpPr txBox="1">
            <a:spLocks noChangeArrowheads="1"/>
          </p:cNvSpPr>
          <p:nvPr/>
        </p:nvSpPr>
        <p:spPr bwMode="auto">
          <a:xfrm>
            <a:off x="5486400" y="6248400"/>
            <a:ext cx="990600" cy="457200"/>
          </a:xfrm>
          <a:prstGeom prst="rect">
            <a:avLst/>
          </a:prstGeom>
          <a:noFill/>
          <a:ln>
            <a:noFill/>
          </a:ln>
          <a:effectLst/>
          <a:extLst/>
        </p:spPr>
        <p:txBody>
          <a:bodyPr>
            <a:spAutoFit/>
          </a:bodyPr>
          <a:lstStyle/>
          <a:p>
            <a:pPr algn="ctr">
              <a:spcBef>
                <a:spcPct val="50000"/>
              </a:spcBef>
              <a:defRPr/>
            </a:pPr>
            <a:r>
              <a:rPr lang="en-US" sz="2400">
                <a:solidFill>
                  <a:srgbClr val="FF0000"/>
                </a:solidFill>
                <a:effectLst>
                  <a:outerShdw blurRad="38100" dist="38100" dir="2700000" algn="tl">
                    <a:srgbClr val="000000"/>
                  </a:outerShdw>
                </a:effectLst>
                <a:latin typeface="Cambria" pitchFamily="18" charset="0"/>
              </a:rPr>
              <a:t>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dissolve">
                                      <p:cBhvr>
                                        <p:cTn id="7" dur="500"/>
                                        <p:tgtEl>
                                          <p:spTgt spid="20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Effect transition="in" filter="dissolve">
                                      <p:cBhvr>
                                        <p:cTn id="12" dur="500"/>
                                        <p:tgtEl>
                                          <p:spTgt spid="2048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0483">
                                            <p:txEl>
                                              <p:pRg st="1" end="1"/>
                                            </p:txEl>
                                          </p:spTgt>
                                        </p:tgtEl>
                                        <p:attrNameLst>
                                          <p:attrName>style.visibility</p:attrName>
                                        </p:attrNameLst>
                                      </p:cBhvr>
                                      <p:to>
                                        <p:strVal val="visible"/>
                                      </p:to>
                                    </p:set>
                                    <p:animEffect transition="in" filter="dissolve">
                                      <p:cBhvr>
                                        <p:cTn id="17" dur="500"/>
                                        <p:tgtEl>
                                          <p:spTgt spid="2048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0487"/>
                                        </p:tgtEl>
                                        <p:attrNameLst>
                                          <p:attrName>style.visibility</p:attrName>
                                        </p:attrNameLst>
                                      </p:cBhvr>
                                      <p:to>
                                        <p:strVal val="visible"/>
                                      </p:to>
                                    </p:set>
                                    <p:animEffect transition="in" filter="dissolve">
                                      <p:cBhvr>
                                        <p:cTn id="22" dur="500"/>
                                        <p:tgtEl>
                                          <p:spTgt spid="2048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20486"/>
                                        </p:tgtEl>
                                        <p:attrNameLst>
                                          <p:attrName>style.visibility</p:attrName>
                                        </p:attrNameLst>
                                      </p:cBhvr>
                                      <p:to>
                                        <p:strVal val="visible"/>
                                      </p:to>
                                    </p:set>
                                    <p:animEffect transition="in" filter="dissolve">
                                      <p:cBhvr>
                                        <p:cTn id="27" dur="500"/>
                                        <p:tgtEl>
                                          <p:spTgt spid="2048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0484"/>
                                        </p:tgtEl>
                                        <p:attrNameLst>
                                          <p:attrName>style.visibility</p:attrName>
                                        </p:attrNameLst>
                                      </p:cBhvr>
                                      <p:to>
                                        <p:strVal val="visible"/>
                                      </p:to>
                                    </p:set>
                                    <p:animEffect transition="in" filter="dissolve">
                                      <p:cBhvr>
                                        <p:cTn id="32" dur="500"/>
                                        <p:tgtEl>
                                          <p:spTgt spid="2048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20485"/>
                                        </p:tgtEl>
                                        <p:attrNameLst>
                                          <p:attrName>style.visibility</p:attrName>
                                        </p:attrNameLst>
                                      </p:cBhvr>
                                      <p:to>
                                        <p:strVal val="visible"/>
                                      </p:to>
                                    </p:set>
                                    <p:animEffect transition="in" filter="dissolve">
                                      <p:cBhvr>
                                        <p:cTn id="37" dur="500"/>
                                        <p:tgtEl>
                                          <p:spTgt spid="2048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20488"/>
                                        </p:tgtEl>
                                        <p:attrNameLst>
                                          <p:attrName>style.visibility</p:attrName>
                                        </p:attrNameLst>
                                      </p:cBhvr>
                                      <p:to>
                                        <p:strVal val="visible"/>
                                      </p:to>
                                    </p:set>
                                    <p:animEffect transition="in" filter="dissolve">
                                      <p:cBhvr>
                                        <p:cTn id="42" dur="500"/>
                                        <p:tgtEl>
                                          <p:spTgt spid="2048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nodeType="clickEffect">
                                  <p:stCondLst>
                                    <p:cond delay="0"/>
                                  </p:stCondLst>
                                  <p:childTnLst>
                                    <p:set>
                                      <p:cBhvr>
                                        <p:cTn id="46" dur="1" fill="hold">
                                          <p:stCondLst>
                                            <p:cond delay="0"/>
                                          </p:stCondLst>
                                        </p:cTn>
                                        <p:tgtEl>
                                          <p:spTgt spid="20489"/>
                                        </p:tgtEl>
                                        <p:attrNameLst>
                                          <p:attrName>style.visibility</p:attrName>
                                        </p:attrNameLst>
                                      </p:cBhvr>
                                      <p:to>
                                        <p:strVal val="visible"/>
                                      </p:to>
                                    </p:set>
                                    <p:animEffect transition="in" filter="dissolve">
                                      <p:cBhvr>
                                        <p:cTn id="47" dur="500"/>
                                        <p:tgtEl>
                                          <p:spTgt spid="2048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nodeType="clickEffect">
                                  <p:stCondLst>
                                    <p:cond delay="0"/>
                                  </p:stCondLst>
                                  <p:childTnLst>
                                    <p:set>
                                      <p:cBhvr>
                                        <p:cTn id="51" dur="1" fill="hold">
                                          <p:stCondLst>
                                            <p:cond delay="0"/>
                                          </p:stCondLst>
                                        </p:cTn>
                                        <p:tgtEl>
                                          <p:spTgt spid="20490"/>
                                        </p:tgtEl>
                                        <p:attrNameLst>
                                          <p:attrName>style.visibility</p:attrName>
                                        </p:attrNameLst>
                                      </p:cBhvr>
                                      <p:to>
                                        <p:strVal val="visible"/>
                                      </p:to>
                                    </p:set>
                                    <p:animEffect transition="in" filter="dissolve">
                                      <p:cBhvr>
                                        <p:cTn id="52" dur="500"/>
                                        <p:tgtEl>
                                          <p:spTgt spid="20490"/>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20491"/>
                                        </p:tgtEl>
                                        <p:attrNameLst>
                                          <p:attrName>style.visibility</p:attrName>
                                        </p:attrNameLst>
                                      </p:cBhvr>
                                      <p:to>
                                        <p:strVal val="visible"/>
                                      </p:to>
                                    </p:set>
                                    <p:animEffect transition="in" filter="dissolve">
                                      <p:cBhvr>
                                        <p:cTn id="57" dur="500"/>
                                        <p:tgtEl>
                                          <p:spTgt spid="20491"/>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20494"/>
                                        </p:tgtEl>
                                        <p:attrNameLst>
                                          <p:attrName>style.visibility</p:attrName>
                                        </p:attrNameLst>
                                      </p:cBhvr>
                                      <p:to>
                                        <p:strVal val="visible"/>
                                      </p:to>
                                    </p:set>
                                    <p:animEffect transition="in" filter="dissolve">
                                      <p:cBhvr>
                                        <p:cTn id="62" dur="500"/>
                                        <p:tgtEl>
                                          <p:spTgt spid="20494"/>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20495"/>
                                        </p:tgtEl>
                                        <p:attrNameLst>
                                          <p:attrName>style.visibility</p:attrName>
                                        </p:attrNameLst>
                                      </p:cBhvr>
                                      <p:to>
                                        <p:strVal val="visible"/>
                                      </p:to>
                                    </p:set>
                                    <p:animEffect transition="in" filter="dissolve">
                                      <p:cBhvr>
                                        <p:cTn id="67" dur="500"/>
                                        <p:tgtEl>
                                          <p:spTgt spid="20495"/>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20497"/>
                                        </p:tgtEl>
                                        <p:attrNameLst>
                                          <p:attrName>style.visibility</p:attrName>
                                        </p:attrNameLst>
                                      </p:cBhvr>
                                      <p:to>
                                        <p:strVal val="visible"/>
                                      </p:to>
                                    </p:set>
                                    <p:animEffect transition="in" filter="dissolve">
                                      <p:cBhvr>
                                        <p:cTn id="72" dur="500"/>
                                        <p:tgtEl>
                                          <p:spTgt spid="20497"/>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20498"/>
                                        </p:tgtEl>
                                        <p:attrNameLst>
                                          <p:attrName>style.visibility</p:attrName>
                                        </p:attrNameLst>
                                      </p:cBhvr>
                                      <p:to>
                                        <p:strVal val="visible"/>
                                      </p:to>
                                    </p:set>
                                    <p:animEffect transition="in" filter="dissolve">
                                      <p:cBhvr>
                                        <p:cTn id="77" dur="500"/>
                                        <p:tgtEl>
                                          <p:spTgt spid="20498"/>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20499"/>
                                        </p:tgtEl>
                                        <p:attrNameLst>
                                          <p:attrName>style.visibility</p:attrName>
                                        </p:attrNameLst>
                                      </p:cBhvr>
                                      <p:to>
                                        <p:strVal val="visible"/>
                                      </p:to>
                                    </p:set>
                                    <p:animEffect transition="in" filter="dissolve">
                                      <p:cBhvr>
                                        <p:cTn id="82" dur="500"/>
                                        <p:tgtEl>
                                          <p:spTgt spid="204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4" grpId="0" animBg="1"/>
      <p:bldP spid="20487" grpId="0" animBg="1"/>
      <p:bldP spid="20491" grpId="0"/>
      <p:bldP spid="20494" grpId="0"/>
      <p:bldP spid="20495" grpId="0"/>
      <p:bldP spid="20497" grpId="0"/>
      <p:bldP spid="20498" grpId="0"/>
      <p:bldP spid="2049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609600" y="685800"/>
            <a:ext cx="7924800" cy="6340475"/>
          </a:xfrm>
        </p:spPr>
        <p:txBody>
          <a:bodyPr/>
          <a:lstStyle/>
          <a:p>
            <a:pPr marL="0" indent="0">
              <a:buFont typeface="Arial" charset="0"/>
              <a:buNone/>
              <a:defRPr/>
            </a:pPr>
            <a:r>
              <a:rPr lang="en-US" sz="2800" dirty="0" smtClean="0"/>
              <a:t>Graph the following ordered pairs on the coordinate </a:t>
            </a:r>
            <a:r>
              <a:rPr lang="en-US" sz="2800" dirty="0" smtClean="0">
                <a:solidFill>
                  <a:schemeClr val="tx2"/>
                </a:solidFill>
              </a:rPr>
              <a:t>plan and state the quadrants the points are located in</a:t>
            </a:r>
          </a:p>
          <a:p>
            <a:pPr>
              <a:buFont typeface="Arial" charset="0"/>
              <a:buChar char="•"/>
              <a:defRPr/>
            </a:pPr>
            <a:r>
              <a:rPr lang="en-US" sz="2800" dirty="0" smtClean="0">
                <a:solidFill>
                  <a:schemeClr val="tx2"/>
                </a:solidFill>
              </a:rPr>
              <a:t>(3, 2) </a:t>
            </a:r>
          </a:p>
          <a:p>
            <a:pPr marL="0" indent="0">
              <a:buFont typeface="Arial" charset="0"/>
              <a:buNone/>
              <a:defRPr/>
            </a:pPr>
            <a:endParaRPr lang="en-US" sz="600" dirty="0" smtClean="0">
              <a:solidFill>
                <a:schemeClr val="tx2"/>
              </a:solidFill>
            </a:endParaRPr>
          </a:p>
          <a:p>
            <a:pPr marL="0" indent="0">
              <a:buFont typeface="Arial" charset="0"/>
              <a:buNone/>
              <a:defRPr/>
            </a:pPr>
            <a:endParaRPr lang="en-US" sz="600" dirty="0">
              <a:solidFill>
                <a:schemeClr val="tx2"/>
              </a:solidFill>
            </a:endParaRPr>
          </a:p>
          <a:p>
            <a:pPr marL="0" indent="0">
              <a:buFont typeface="Arial" charset="0"/>
              <a:buNone/>
              <a:defRPr/>
            </a:pPr>
            <a:endParaRPr lang="en-US" sz="600" dirty="0" smtClean="0">
              <a:solidFill>
                <a:schemeClr val="tx2"/>
              </a:solidFill>
            </a:endParaRPr>
          </a:p>
          <a:p>
            <a:pPr marL="0" indent="0">
              <a:buFont typeface="Arial" charset="0"/>
              <a:buNone/>
              <a:defRPr/>
            </a:pPr>
            <a:endParaRPr lang="en-US" sz="600" dirty="0">
              <a:solidFill>
                <a:schemeClr val="tx2"/>
              </a:solidFill>
            </a:endParaRPr>
          </a:p>
          <a:p>
            <a:pPr marL="0" indent="0">
              <a:buFont typeface="Arial" charset="0"/>
              <a:buNone/>
              <a:defRPr/>
            </a:pPr>
            <a:endParaRPr lang="en-US" sz="600" dirty="0" smtClean="0">
              <a:solidFill>
                <a:schemeClr val="tx2"/>
              </a:solidFill>
            </a:endParaRPr>
          </a:p>
          <a:p>
            <a:pPr>
              <a:buFont typeface="Arial" charset="0"/>
              <a:buChar char="•"/>
              <a:defRPr/>
            </a:pPr>
            <a:r>
              <a:rPr lang="en-US" sz="2800" dirty="0" smtClean="0">
                <a:solidFill>
                  <a:schemeClr val="tx2"/>
                </a:solidFill>
              </a:rPr>
              <a:t>(-5, 4)</a:t>
            </a:r>
          </a:p>
          <a:p>
            <a:pPr marL="0" indent="0">
              <a:buFont typeface="Arial" charset="0"/>
              <a:buNone/>
              <a:defRPr/>
            </a:pPr>
            <a:endParaRPr lang="en-US" sz="600" dirty="0" smtClean="0">
              <a:solidFill>
                <a:schemeClr val="tx2"/>
              </a:solidFill>
            </a:endParaRPr>
          </a:p>
          <a:p>
            <a:pPr marL="0" indent="0">
              <a:buFont typeface="Arial" charset="0"/>
              <a:buNone/>
              <a:defRPr/>
            </a:pPr>
            <a:endParaRPr lang="en-US" sz="600" dirty="0">
              <a:solidFill>
                <a:schemeClr val="tx2"/>
              </a:solidFill>
            </a:endParaRPr>
          </a:p>
          <a:p>
            <a:pPr marL="0" indent="0">
              <a:buFont typeface="Arial" charset="0"/>
              <a:buNone/>
              <a:defRPr/>
            </a:pPr>
            <a:endParaRPr lang="en-US" sz="600" dirty="0" smtClean="0">
              <a:solidFill>
                <a:schemeClr val="tx2"/>
              </a:solidFill>
            </a:endParaRPr>
          </a:p>
          <a:p>
            <a:pPr marL="0" indent="0">
              <a:buFont typeface="Arial" charset="0"/>
              <a:buNone/>
              <a:defRPr/>
            </a:pPr>
            <a:endParaRPr lang="en-US" sz="600" dirty="0" smtClean="0">
              <a:solidFill>
                <a:schemeClr val="tx2"/>
              </a:solidFill>
            </a:endParaRPr>
          </a:p>
          <a:p>
            <a:pPr>
              <a:buFont typeface="Arial" charset="0"/>
              <a:buChar char="•"/>
              <a:defRPr/>
            </a:pPr>
            <a:r>
              <a:rPr lang="en-US" sz="2800" dirty="0" smtClean="0">
                <a:solidFill>
                  <a:schemeClr val="tx2"/>
                </a:solidFill>
              </a:rPr>
              <a:t>(6, -4)</a:t>
            </a:r>
          </a:p>
          <a:p>
            <a:pPr marL="0" indent="0">
              <a:buFont typeface="Arial" charset="0"/>
              <a:buNone/>
              <a:defRPr/>
            </a:pPr>
            <a:endParaRPr lang="en-US" sz="600" dirty="0">
              <a:solidFill>
                <a:schemeClr val="tx2"/>
              </a:solidFill>
            </a:endParaRPr>
          </a:p>
          <a:p>
            <a:pPr marL="0" indent="0">
              <a:buFont typeface="Arial" charset="0"/>
              <a:buNone/>
              <a:defRPr/>
            </a:pPr>
            <a:endParaRPr lang="en-US" sz="600" dirty="0" smtClean="0">
              <a:solidFill>
                <a:schemeClr val="tx2"/>
              </a:solidFill>
            </a:endParaRPr>
          </a:p>
          <a:p>
            <a:pPr marL="0" indent="0">
              <a:buFont typeface="Arial" charset="0"/>
              <a:buNone/>
              <a:defRPr/>
            </a:pPr>
            <a:endParaRPr lang="en-US" sz="600" dirty="0">
              <a:solidFill>
                <a:schemeClr val="tx2"/>
              </a:solidFill>
            </a:endParaRPr>
          </a:p>
          <a:p>
            <a:pPr marL="0" indent="0">
              <a:buFont typeface="Arial" charset="0"/>
              <a:buNone/>
              <a:defRPr/>
            </a:pPr>
            <a:endParaRPr lang="en-US" sz="600" dirty="0" smtClean="0">
              <a:solidFill>
                <a:schemeClr val="tx2"/>
              </a:solidFill>
            </a:endParaRPr>
          </a:p>
          <a:p>
            <a:pPr marL="0" indent="0">
              <a:buFont typeface="Arial" charset="0"/>
              <a:buNone/>
              <a:defRPr/>
            </a:pPr>
            <a:endParaRPr lang="en-US" sz="600" dirty="0">
              <a:solidFill>
                <a:schemeClr val="tx2"/>
              </a:solidFill>
            </a:endParaRPr>
          </a:p>
          <a:p>
            <a:pPr marL="0" indent="0">
              <a:buFont typeface="Arial" charset="0"/>
              <a:buNone/>
              <a:defRPr/>
            </a:pPr>
            <a:endParaRPr lang="en-US" sz="600" dirty="0" smtClean="0">
              <a:solidFill>
                <a:schemeClr val="tx2"/>
              </a:solidFill>
            </a:endParaRPr>
          </a:p>
          <a:p>
            <a:pPr marL="0" indent="0">
              <a:buFont typeface="Arial" charset="0"/>
              <a:buNone/>
              <a:defRPr/>
            </a:pPr>
            <a:endParaRPr lang="en-US" sz="600" dirty="0" smtClean="0">
              <a:solidFill>
                <a:schemeClr val="tx2"/>
              </a:solidFill>
            </a:endParaRPr>
          </a:p>
          <a:p>
            <a:pPr>
              <a:buFont typeface="Arial" charset="0"/>
              <a:buChar char="•"/>
              <a:defRPr/>
            </a:pPr>
            <a:r>
              <a:rPr lang="en-US" sz="2800" dirty="0" smtClean="0">
                <a:solidFill>
                  <a:schemeClr val="tx2"/>
                </a:solidFill>
              </a:rPr>
              <a:t>(-7, 7)</a:t>
            </a:r>
            <a:br>
              <a:rPr lang="en-US" sz="2800" dirty="0" smtClean="0">
                <a:solidFill>
                  <a:schemeClr val="tx2"/>
                </a:solidFill>
              </a:rPr>
            </a:br>
            <a:endParaRPr lang="en-US" sz="2800" dirty="0">
              <a:solidFill>
                <a:schemeClr val="tx2"/>
              </a:solidFill>
            </a:endParaRPr>
          </a:p>
        </p:txBody>
      </p:sp>
      <p:pic>
        <p:nvPicPr>
          <p:cNvPr id="20488" name="Picture 8" descr="06m07q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8075" y="1905000"/>
            <a:ext cx="4610100" cy="438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1" name="Text Box 11"/>
          <p:cNvSpPr txBox="1">
            <a:spLocks noChangeArrowheads="1"/>
          </p:cNvSpPr>
          <p:nvPr/>
        </p:nvSpPr>
        <p:spPr bwMode="auto">
          <a:xfrm>
            <a:off x="6629400" y="3455988"/>
            <a:ext cx="381000" cy="336550"/>
          </a:xfrm>
          <a:prstGeom prst="rect">
            <a:avLst/>
          </a:prstGeom>
          <a:solidFill>
            <a:srgbClr val="FF0000"/>
          </a:solidFill>
          <a:ln>
            <a:noFill/>
          </a:ln>
          <a:effectLst/>
        </p:spPr>
        <p:txBody>
          <a:bodyPr>
            <a:spAutoFit/>
          </a:bodyPr>
          <a:lstStyle/>
          <a:p>
            <a:pPr>
              <a:spcBef>
                <a:spcPct val="50000"/>
              </a:spcBef>
              <a:defRPr/>
            </a:pPr>
            <a:r>
              <a:rPr lang="en-US" sz="1600" dirty="0">
                <a:effectLst>
                  <a:outerShdw blurRad="38100" dist="38100" dir="2700000" algn="tl">
                    <a:srgbClr val="FFFFFF"/>
                  </a:outerShdw>
                </a:effectLst>
                <a:latin typeface="Arial" charset="0"/>
              </a:rPr>
              <a:t>●</a:t>
            </a:r>
          </a:p>
        </p:txBody>
      </p:sp>
      <p:sp>
        <p:nvSpPr>
          <p:cNvPr id="18" name="Text Box 11"/>
          <p:cNvSpPr txBox="1">
            <a:spLocks noChangeArrowheads="1"/>
          </p:cNvSpPr>
          <p:nvPr/>
        </p:nvSpPr>
        <p:spPr bwMode="auto">
          <a:xfrm>
            <a:off x="4114800" y="2819400"/>
            <a:ext cx="381000" cy="336550"/>
          </a:xfrm>
          <a:prstGeom prst="rect">
            <a:avLst/>
          </a:prstGeom>
          <a:solidFill>
            <a:srgbClr val="FF0000"/>
          </a:solidFill>
          <a:ln>
            <a:noFill/>
          </a:ln>
          <a:effectLst/>
        </p:spPr>
        <p:txBody>
          <a:bodyPr>
            <a:spAutoFit/>
          </a:bodyPr>
          <a:lstStyle/>
          <a:p>
            <a:pPr>
              <a:spcBef>
                <a:spcPct val="50000"/>
              </a:spcBef>
              <a:defRPr/>
            </a:pPr>
            <a:r>
              <a:rPr lang="en-US" sz="1600" dirty="0">
                <a:effectLst>
                  <a:outerShdw blurRad="38100" dist="38100" dir="2700000" algn="tl">
                    <a:srgbClr val="FFFFFF"/>
                  </a:outerShdw>
                </a:effectLst>
                <a:latin typeface="Arial" charset="0"/>
              </a:rPr>
              <a:t>●</a:t>
            </a:r>
          </a:p>
        </p:txBody>
      </p:sp>
      <p:sp>
        <p:nvSpPr>
          <p:cNvPr id="19" name="Text Box 11"/>
          <p:cNvSpPr txBox="1">
            <a:spLocks noChangeArrowheads="1"/>
          </p:cNvSpPr>
          <p:nvPr/>
        </p:nvSpPr>
        <p:spPr bwMode="auto">
          <a:xfrm>
            <a:off x="7877175" y="5181600"/>
            <a:ext cx="381000" cy="336550"/>
          </a:xfrm>
          <a:prstGeom prst="rect">
            <a:avLst/>
          </a:prstGeom>
          <a:solidFill>
            <a:srgbClr val="FF0000"/>
          </a:solidFill>
          <a:ln>
            <a:noFill/>
          </a:ln>
          <a:effectLst/>
        </p:spPr>
        <p:txBody>
          <a:bodyPr>
            <a:spAutoFit/>
          </a:bodyPr>
          <a:lstStyle/>
          <a:p>
            <a:pPr>
              <a:spcBef>
                <a:spcPct val="50000"/>
              </a:spcBef>
              <a:defRPr/>
            </a:pPr>
            <a:r>
              <a:rPr lang="en-US" sz="1600" dirty="0">
                <a:effectLst>
                  <a:outerShdw blurRad="38100" dist="38100" dir="2700000" algn="tl">
                    <a:srgbClr val="FFFFFF"/>
                  </a:outerShdw>
                </a:effectLst>
                <a:latin typeface="Arial" charset="0"/>
              </a:rPr>
              <a:t>●</a:t>
            </a:r>
          </a:p>
        </p:txBody>
      </p:sp>
      <p:sp>
        <p:nvSpPr>
          <p:cNvPr id="20" name="Text Box 11"/>
          <p:cNvSpPr txBox="1">
            <a:spLocks noChangeArrowheads="1"/>
          </p:cNvSpPr>
          <p:nvPr/>
        </p:nvSpPr>
        <p:spPr bwMode="auto">
          <a:xfrm>
            <a:off x="3457575" y="1936750"/>
            <a:ext cx="381000" cy="336550"/>
          </a:xfrm>
          <a:prstGeom prst="rect">
            <a:avLst/>
          </a:prstGeom>
          <a:solidFill>
            <a:srgbClr val="FF0000"/>
          </a:solidFill>
          <a:ln>
            <a:noFill/>
          </a:ln>
          <a:effectLst/>
        </p:spPr>
        <p:txBody>
          <a:bodyPr>
            <a:spAutoFit/>
          </a:bodyPr>
          <a:lstStyle/>
          <a:p>
            <a:pPr>
              <a:spcBef>
                <a:spcPct val="50000"/>
              </a:spcBef>
              <a:defRPr/>
            </a:pPr>
            <a:r>
              <a:rPr lang="en-US" sz="1600" dirty="0">
                <a:effectLst>
                  <a:outerShdw blurRad="38100" dist="38100" dir="2700000" algn="tl">
                    <a:srgbClr val="FFFFFF"/>
                  </a:outerShdw>
                </a:effectLst>
                <a:latin typeface="Arial" charset="0"/>
              </a:rPr>
              <a:t>●</a:t>
            </a:r>
          </a:p>
        </p:txBody>
      </p:sp>
      <p:sp>
        <p:nvSpPr>
          <p:cNvPr id="21" name="TextBox 20"/>
          <p:cNvSpPr txBox="1">
            <a:spLocks noChangeArrowheads="1"/>
          </p:cNvSpPr>
          <p:nvPr/>
        </p:nvSpPr>
        <p:spPr bwMode="auto">
          <a:xfrm>
            <a:off x="1993900" y="2682875"/>
            <a:ext cx="97313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200" b="1">
                <a:solidFill>
                  <a:srgbClr val="FF0000"/>
                </a:solidFill>
              </a:rPr>
              <a:t>II</a:t>
            </a:r>
          </a:p>
        </p:txBody>
      </p:sp>
      <p:sp>
        <p:nvSpPr>
          <p:cNvPr id="22" name="TextBox 21"/>
          <p:cNvSpPr txBox="1">
            <a:spLocks noChangeArrowheads="1"/>
          </p:cNvSpPr>
          <p:nvPr/>
        </p:nvSpPr>
        <p:spPr bwMode="auto">
          <a:xfrm>
            <a:off x="1893888" y="1689100"/>
            <a:ext cx="9747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200" b="1">
                <a:solidFill>
                  <a:srgbClr val="FF0000"/>
                </a:solidFill>
              </a:rPr>
              <a:t>I</a:t>
            </a:r>
          </a:p>
        </p:txBody>
      </p:sp>
      <p:sp>
        <p:nvSpPr>
          <p:cNvPr id="23" name="TextBox 22"/>
          <p:cNvSpPr txBox="1">
            <a:spLocks noChangeArrowheads="1"/>
          </p:cNvSpPr>
          <p:nvPr/>
        </p:nvSpPr>
        <p:spPr bwMode="auto">
          <a:xfrm>
            <a:off x="1993900" y="3697288"/>
            <a:ext cx="973138"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200" b="1">
                <a:solidFill>
                  <a:srgbClr val="FF0000"/>
                </a:solidFill>
              </a:rPr>
              <a:t>IV</a:t>
            </a:r>
          </a:p>
        </p:txBody>
      </p:sp>
      <p:sp>
        <p:nvSpPr>
          <p:cNvPr id="24" name="TextBox 23"/>
          <p:cNvSpPr txBox="1">
            <a:spLocks noChangeArrowheads="1"/>
          </p:cNvSpPr>
          <p:nvPr/>
        </p:nvSpPr>
        <p:spPr bwMode="auto">
          <a:xfrm>
            <a:off x="2057400" y="4965700"/>
            <a:ext cx="9747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200" b="1">
                <a:solidFill>
                  <a:srgbClr val="FF0000"/>
                </a:solidFill>
              </a:rPr>
              <a:t>II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dissolve">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0488"/>
                                        </p:tgtEl>
                                        <p:attrNameLst>
                                          <p:attrName>style.visibility</p:attrName>
                                        </p:attrNameLst>
                                      </p:cBhvr>
                                      <p:to>
                                        <p:strVal val="visible"/>
                                      </p:to>
                                    </p:set>
                                    <p:animEffect transition="in" filter="dissolve">
                                      <p:cBhvr>
                                        <p:cTn id="12" dur="500"/>
                                        <p:tgtEl>
                                          <p:spTgt spid="2048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0483">
                                            <p:txEl>
                                              <p:pRg st="1" end="1"/>
                                            </p:txEl>
                                          </p:spTgt>
                                        </p:tgtEl>
                                        <p:attrNameLst>
                                          <p:attrName>style.visibility</p:attrName>
                                        </p:attrNameLst>
                                      </p:cBhvr>
                                      <p:to>
                                        <p:strVal val="visible"/>
                                      </p:to>
                                    </p:set>
                                    <p:animEffect transition="in" filter="dissolve">
                                      <p:cBhvr>
                                        <p:cTn id="17" dur="500"/>
                                        <p:tgtEl>
                                          <p:spTgt spid="2048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20483">
                                            <p:txEl>
                                              <p:pRg st="7" end="7"/>
                                            </p:txEl>
                                          </p:spTgt>
                                        </p:tgtEl>
                                        <p:attrNameLst>
                                          <p:attrName>style.visibility</p:attrName>
                                        </p:attrNameLst>
                                      </p:cBhvr>
                                      <p:to>
                                        <p:strVal val="visible"/>
                                      </p:to>
                                    </p:set>
                                    <p:animEffect transition="in" filter="dissolve">
                                      <p:cBhvr>
                                        <p:cTn id="22" dur="500"/>
                                        <p:tgtEl>
                                          <p:spTgt spid="20483">
                                            <p:txEl>
                                              <p:pRg st="7" end="7"/>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20483">
                                            <p:txEl>
                                              <p:pRg st="12" end="12"/>
                                            </p:txEl>
                                          </p:spTgt>
                                        </p:tgtEl>
                                        <p:attrNameLst>
                                          <p:attrName>style.visibility</p:attrName>
                                        </p:attrNameLst>
                                      </p:cBhvr>
                                      <p:to>
                                        <p:strVal val="visible"/>
                                      </p:to>
                                    </p:set>
                                    <p:animEffect transition="in" filter="dissolve">
                                      <p:cBhvr>
                                        <p:cTn id="27" dur="500"/>
                                        <p:tgtEl>
                                          <p:spTgt spid="20483">
                                            <p:txEl>
                                              <p:pRg st="12" end="1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20483">
                                            <p:txEl>
                                              <p:pRg st="20" end="20"/>
                                            </p:txEl>
                                          </p:spTgt>
                                        </p:tgtEl>
                                        <p:attrNameLst>
                                          <p:attrName>style.visibility</p:attrName>
                                        </p:attrNameLst>
                                      </p:cBhvr>
                                      <p:to>
                                        <p:strVal val="visible"/>
                                      </p:to>
                                    </p:set>
                                    <p:animEffect transition="in" filter="dissolve">
                                      <p:cBhvr>
                                        <p:cTn id="32" dur="500"/>
                                        <p:tgtEl>
                                          <p:spTgt spid="20483">
                                            <p:txEl>
                                              <p:pRg st="20" end="2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0491"/>
                                        </p:tgtEl>
                                        <p:attrNameLst>
                                          <p:attrName>style.visibility</p:attrName>
                                        </p:attrNameLst>
                                      </p:cBhvr>
                                      <p:to>
                                        <p:strVal val="visible"/>
                                      </p:to>
                                    </p:set>
                                    <p:animEffect transition="in" filter="dissolve">
                                      <p:cBhvr>
                                        <p:cTn id="37" dur="500"/>
                                        <p:tgtEl>
                                          <p:spTgt spid="2049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dissolve">
                                      <p:cBhvr>
                                        <p:cTn id="47" dur="500"/>
                                        <p:tgtEl>
                                          <p:spTgt spid="18"/>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500"/>
                                        <p:tgtEl>
                                          <p:spTgt spid="2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dissolve">
                                      <p:cBhvr>
                                        <p:cTn id="57" dur="500"/>
                                        <p:tgtEl>
                                          <p:spTgt spid="1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fade">
                                      <p:cBhvr>
                                        <p:cTn id="62" dur="500"/>
                                        <p:tgtEl>
                                          <p:spTgt spid="23"/>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dissolve">
                                      <p:cBhvr>
                                        <p:cTn id="67" dur="500"/>
                                        <p:tgtEl>
                                          <p:spTgt spid="20"/>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fade">
                                      <p:cBhvr>
                                        <p:cTn id="7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1" grpId="0" animBg="1"/>
      <p:bldP spid="18" grpId="0" animBg="1"/>
      <p:bldP spid="19" grpId="0" animBg="1"/>
      <p:bldP spid="20" grpId="0" animBg="1"/>
      <p:bldP spid="21" grpId="0"/>
      <p:bldP spid="22" grpId="0"/>
      <p:bldP spid="23" grpId="0"/>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609600" y="914400"/>
            <a:ext cx="7924800" cy="5029200"/>
          </a:xfrm>
        </p:spPr>
        <p:txBody>
          <a:bodyPr/>
          <a:lstStyle/>
          <a:p>
            <a:r>
              <a:rPr lang="en-US" altLang="en-US" sz="3500" smtClean="0">
                <a:solidFill>
                  <a:srgbClr val="001236"/>
                </a:solidFill>
                <a:latin typeface="Andy"/>
              </a:rPr>
              <a:t>There are </a:t>
            </a:r>
            <a:r>
              <a:rPr lang="en-US" altLang="en-US" sz="3500" smtClean="0">
                <a:solidFill>
                  <a:srgbClr val="FF0000"/>
                </a:solidFill>
                <a:latin typeface="Andy"/>
              </a:rPr>
              <a:t>two</a:t>
            </a:r>
            <a:r>
              <a:rPr lang="en-US" altLang="en-US" sz="3500" smtClean="0">
                <a:solidFill>
                  <a:srgbClr val="001236"/>
                </a:solidFill>
                <a:latin typeface="Andy"/>
              </a:rPr>
              <a:t> different types of ratios</a:t>
            </a:r>
          </a:p>
          <a:p>
            <a:pPr lvl="1">
              <a:buFont typeface="Courier New" panose="02070309020205020404" pitchFamily="49" charset="0"/>
              <a:buChar char="o"/>
            </a:pPr>
            <a:r>
              <a:rPr lang="en-US" altLang="en-US" sz="3000" smtClean="0">
                <a:solidFill>
                  <a:srgbClr val="001236"/>
                </a:solidFill>
                <a:latin typeface="Andy"/>
              </a:rPr>
              <a:t>.</a:t>
            </a:r>
            <a:r>
              <a:rPr lang="en-US" altLang="en-US" sz="3000" smtClean="0">
                <a:solidFill>
                  <a:srgbClr val="FF0000"/>
                </a:solidFill>
                <a:latin typeface="Andy"/>
              </a:rPr>
              <a:t>Part-to-Part</a:t>
            </a:r>
            <a:r>
              <a:rPr lang="en-US" altLang="en-US" sz="3000" smtClean="0">
                <a:solidFill>
                  <a:srgbClr val="001236"/>
                </a:solidFill>
                <a:latin typeface="Andy"/>
              </a:rPr>
              <a:t> Ratios</a:t>
            </a:r>
          </a:p>
          <a:p>
            <a:pPr lvl="2">
              <a:buFont typeface="Wingdings" panose="05000000000000000000" pitchFamily="2" charset="2"/>
              <a:buChar char="§"/>
            </a:pPr>
            <a:r>
              <a:rPr lang="en-US" altLang="en-US" sz="2800" smtClean="0">
                <a:solidFill>
                  <a:srgbClr val="001236"/>
                </a:solidFill>
                <a:latin typeface="Andy"/>
              </a:rPr>
              <a:t>Example: Tamara’s dogs to cats is 2 to 8 or 1 to 4</a:t>
            </a:r>
          </a:p>
          <a:p>
            <a:pPr lvl="2">
              <a:buFont typeface="Arial" panose="020B0604020202020204" pitchFamily="34" charset="0"/>
              <a:buNone/>
            </a:pPr>
            <a:endParaRPr lang="en-US" altLang="en-US" sz="1100" smtClean="0">
              <a:solidFill>
                <a:srgbClr val="001236"/>
              </a:solidFill>
              <a:latin typeface="Andy"/>
            </a:endParaRPr>
          </a:p>
          <a:p>
            <a:pPr lvl="1">
              <a:buFont typeface="Courier New" panose="02070309020205020404" pitchFamily="49" charset="0"/>
              <a:buChar char="o"/>
            </a:pPr>
            <a:r>
              <a:rPr lang="en-US" altLang="en-US" sz="3000" smtClean="0">
                <a:solidFill>
                  <a:srgbClr val="001236"/>
                </a:solidFill>
                <a:latin typeface="Andy"/>
              </a:rPr>
              <a:t>.</a:t>
            </a:r>
            <a:r>
              <a:rPr lang="en-US" altLang="en-US" sz="3000" smtClean="0">
                <a:solidFill>
                  <a:srgbClr val="FF0000"/>
                </a:solidFill>
                <a:latin typeface="Andy"/>
              </a:rPr>
              <a:t>Part –to-Whole </a:t>
            </a:r>
            <a:r>
              <a:rPr lang="en-US" altLang="en-US" sz="3000" smtClean="0">
                <a:solidFill>
                  <a:srgbClr val="001236"/>
                </a:solidFill>
                <a:latin typeface="Andy"/>
              </a:rPr>
              <a:t>Ratios</a:t>
            </a:r>
          </a:p>
          <a:p>
            <a:pPr lvl="2">
              <a:buFont typeface="Wingdings" panose="05000000000000000000" pitchFamily="2" charset="2"/>
              <a:buChar char="§"/>
            </a:pPr>
            <a:r>
              <a:rPr lang="en-US" altLang="en-US" sz="2800" smtClean="0">
                <a:solidFill>
                  <a:srgbClr val="001236"/>
                </a:solidFill>
                <a:latin typeface="Andy"/>
              </a:rPr>
              <a:t>Example: Tamara’s dogs to total pets is 2 to 10 or </a:t>
            </a:r>
            <a:r>
              <a:rPr lang="en-US" altLang="en-US" sz="2800" smtClean="0">
                <a:solidFill>
                  <a:srgbClr val="FF0000"/>
                </a:solidFill>
                <a:latin typeface="Andy"/>
              </a:rPr>
              <a:t>1 to 5</a:t>
            </a:r>
          </a:p>
          <a:p>
            <a:pPr>
              <a:buFont typeface="Arial" panose="020B0604020202020204" pitchFamily="34" charset="0"/>
              <a:buNone/>
            </a:pPr>
            <a:endParaRPr lang="en-US" altLang="en-US" sz="300" smtClean="0">
              <a:latin typeface="Andy"/>
            </a:endParaRPr>
          </a:p>
          <a:p>
            <a:pPr>
              <a:buFont typeface="Arial" panose="020B0604020202020204" pitchFamily="34" charset="0"/>
              <a:buNone/>
            </a:pPr>
            <a:r>
              <a:rPr lang="en-US" altLang="en-US" smtClean="0">
                <a:latin typeface="Andy"/>
              </a:rPr>
              <a:t> </a:t>
            </a:r>
            <a:endParaRPr lang="en-US" altLang="en-US" sz="2400" smtClean="0">
              <a:latin typeface="Andy"/>
            </a:endParaRPr>
          </a:p>
          <a:p>
            <a:pPr>
              <a:buFont typeface="Arial" panose="020B0604020202020204" pitchFamily="34" charset="0"/>
              <a:buNone/>
            </a:pPr>
            <a:r>
              <a:rPr lang="en-US" altLang="en-US" smtClean="0">
                <a:latin typeface="Andy"/>
              </a:rPr>
              <a:t> </a:t>
            </a:r>
            <a:endParaRPr lang="en-US" altLang="en-US" sz="2400" smtClean="0">
              <a:latin typeface="Andy"/>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fade">
                                      <p:cBhvr>
                                        <p:cTn id="7" dur="500"/>
                                        <p:tgtEl>
                                          <p:spTgt spid="143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4338">
                                            <p:txEl>
                                              <p:pRg st="1" end="1"/>
                                            </p:txEl>
                                          </p:spTgt>
                                        </p:tgtEl>
                                        <p:attrNameLst>
                                          <p:attrName>style.visibility</p:attrName>
                                        </p:attrNameLst>
                                      </p:cBhvr>
                                      <p:to>
                                        <p:strVal val="visible"/>
                                      </p:to>
                                    </p:set>
                                    <p:animEffect transition="in" filter="fade">
                                      <p:cBhvr>
                                        <p:cTn id="12" dur="500"/>
                                        <p:tgtEl>
                                          <p:spTgt spid="1433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4338">
                                            <p:txEl>
                                              <p:pRg st="2" end="2"/>
                                            </p:txEl>
                                          </p:spTgt>
                                        </p:tgtEl>
                                        <p:attrNameLst>
                                          <p:attrName>style.visibility</p:attrName>
                                        </p:attrNameLst>
                                      </p:cBhvr>
                                      <p:to>
                                        <p:strVal val="visible"/>
                                      </p:to>
                                    </p:set>
                                    <p:animEffect transition="in" filter="fade">
                                      <p:cBhvr>
                                        <p:cTn id="17" dur="500"/>
                                        <p:tgtEl>
                                          <p:spTgt spid="1433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14338">
                                            <p:txEl>
                                              <p:pRg st="4" end="4"/>
                                            </p:txEl>
                                          </p:spTgt>
                                        </p:tgtEl>
                                        <p:attrNameLst>
                                          <p:attrName>style.visibility</p:attrName>
                                        </p:attrNameLst>
                                      </p:cBhvr>
                                      <p:to>
                                        <p:strVal val="visible"/>
                                      </p:to>
                                    </p:set>
                                    <p:animEffect transition="in" filter="circle(in)">
                                      <p:cBhvr>
                                        <p:cTn id="22" dur="2000"/>
                                        <p:tgtEl>
                                          <p:spTgt spid="14338">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4338">
                                            <p:txEl>
                                              <p:pRg st="5" end="5"/>
                                            </p:txEl>
                                          </p:spTgt>
                                        </p:tgtEl>
                                        <p:attrNameLst>
                                          <p:attrName>style.visibility</p:attrName>
                                        </p:attrNameLst>
                                      </p:cBhvr>
                                      <p:to>
                                        <p:strVal val="visible"/>
                                      </p:to>
                                    </p:set>
                                    <p:animEffect transition="in" filter="fade">
                                      <p:cBhvr>
                                        <p:cTn id="27" dur="500"/>
                                        <p:tgtEl>
                                          <p:spTgt spid="1433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ctrTitle"/>
          </p:nvPr>
        </p:nvSpPr>
        <p:spPr/>
        <p:txBody>
          <a:bodyPr/>
          <a:lstStyle/>
          <a:p>
            <a:r>
              <a:rPr lang="en-US" altLang="en-US" sz="5000" b="1" smtClean="0">
                <a:solidFill>
                  <a:srgbClr val="001236"/>
                </a:solidFill>
                <a:latin typeface="KG Be Still &amp; Know" pitchFamily="2" charset="0"/>
              </a:rPr>
              <a:t>Steps for Graphing</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609600" y="685800"/>
            <a:ext cx="8001000" cy="529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buFontTx/>
              <a:buAutoNum type="arabicPeriod"/>
            </a:pPr>
            <a:r>
              <a:rPr lang="en-US" altLang="en-US" sz="2600">
                <a:latin typeface="Verdana" panose="020B0604030504040204" pitchFamily="34" charset="0"/>
              </a:rPr>
              <a:t> Draw and </a:t>
            </a:r>
            <a:r>
              <a:rPr lang="en-US" altLang="en-US" sz="2600" b="1">
                <a:latin typeface="Verdana" panose="020B0604030504040204" pitchFamily="34" charset="0"/>
              </a:rPr>
              <a:t>label</a:t>
            </a:r>
            <a:r>
              <a:rPr lang="en-US" altLang="en-US" sz="2600">
                <a:latin typeface="Verdana" panose="020B0604030504040204" pitchFamily="34" charset="0"/>
              </a:rPr>
              <a:t> the x and y axis </a:t>
            </a:r>
            <a:r>
              <a:rPr lang="en-US" altLang="en-US" sz="2600">
                <a:solidFill>
                  <a:srgbClr val="FF0000"/>
                </a:solidFill>
                <a:latin typeface="Verdana" panose="020B0604030504040204" pitchFamily="34" charset="0"/>
              </a:rPr>
              <a:t>– don’t   forget your arrows</a:t>
            </a:r>
          </a:p>
          <a:p>
            <a:pPr eaLnBrk="0" hangingPunct="0">
              <a:spcBef>
                <a:spcPct val="50000"/>
              </a:spcBef>
              <a:buFontTx/>
              <a:buAutoNum type="arabicPeriod"/>
            </a:pPr>
            <a:r>
              <a:rPr lang="en-US" altLang="en-US" sz="2600">
                <a:latin typeface="Verdana" panose="020B0604030504040204" pitchFamily="34" charset="0"/>
              </a:rPr>
              <a:t> Make a table of values to represent the problem.  Be sure to include </a:t>
            </a:r>
            <a:r>
              <a:rPr lang="en-US" altLang="en-US" sz="2600">
                <a:solidFill>
                  <a:srgbClr val="FF0000"/>
                </a:solidFill>
                <a:latin typeface="Verdana" panose="020B0604030504040204" pitchFamily="34" charset="0"/>
              </a:rPr>
              <a:t>the values: -1, 0, 1, and 2</a:t>
            </a:r>
          </a:p>
          <a:p>
            <a:pPr eaLnBrk="0" hangingPunct="0">
              <a:spcBef>
                <a:spcPct val="50000"/>
              </a:spcBef>
              <a:buFontTx/>
              <a:buAutoNum type="arabicPeriod"/>
            </a:pPr>
            <a:r>
              <a:rPr lang="en-US" altLang="en-US" sz="2600">
                <a:latin typeface="Verdana" panose="020B0604030504040204" pitchFamily="34" charset="0"/>
              </a:rPr>
              <a:t> Graph your order pairs</a:t>
            </a:r>
            <a:r>
              <a:rPr lang="en-US" altLang="en-US" sz="2600">
                <a:solidFill>
                  <a:srgbClr val="FF0000"/>
                </a:solidFill>
                <a:latin typeface="Verdana" panose="020B0604030504040204" pitchFamily="34" charset="0"/>
              </a:rPr>
              <a:t>- you need at least 3 points to make a line</a:t>
            </a:r>
          </a:p>
          <a:p>
            <a:pPr eaLnBrk="0" hangingPunct="0">
              <a:spcBef>
                <a:spcPct val="50000"/>
              </a:spcBef>
              <a:buFontTx/>
              <a:buAutoNum type="arabicPeriod"/>
            </a:pPr>
            <a:r>
              <a:rPr lang="en-US" altLang="en-US" sz="2600">
                <a:latin typeface="Verdana" panose="020B0604030504040204" pitchFamily="34" charset="0"/>
              </a:rPr>
              <a:t> Draw a line through the points </a:t>
            </a:r>
            <a:r>
              <a:rPr lang="en-US" altLang="en-US" sz="2600">
                <a:solidFill>
                  <a:srgbClr val="FF0000"/>
                </a:solidFill>
                <a:latin typeface="Verdana" panose="020B0604030504040204" pitchFamily="34" charset="0"/>
              </a:rPr>
              <a:t>– don’t forget your arrows</a:t>
            </a:r>
          </a:p>
          <a:p>
            <a:pPr eaLnBrk="0" hangingPunct="0">
              <a:spcBef>
                <a:spcPct val="50000"/>
              </a:spcBef>
              <a:buFontTx/>
              <a:buAutoNum type="arabicPeriod"/>
            </a:pPr>
            <a:r>
              <a:rPr lang="en-US" altLang="en-US" sz="2600">
                <a:latin typeface="Verdana" panose="020B0604030504040204" pitchFamily="34" charset="0"/>
              </a:rPr>
              <a:t> If the line is straight and goes through the </a:t>
            </a:r>
            <a:r>
              <a:rPr lang="en-US" altLang="en-US" sz="2600">
                <a:solidFill>
                  <a:srgbClr val="FF0000"/>
                </a:solidFill>
                <a:latin typeface="Verdana" panose="020B0604030504040204" pitchFamily="34" charset="0"/>
              </a:rPr>
              <a:t>origin</a:t>
            </a:r>
            <a:r>
              <a:rPr lang="en-US" altLang="en-US" sz="2600">
                <a:latin typeface="Verdana" panose="020B0604030504040204" pitchFamily="34" charset="0"/>
              </a:rPr>
              <a:t>, then the quantities are </a:t>
            </a:r>
            <a:r>
              <a:rPr lang="en-US" altLang="en-US" sz="2600">
                <a:solidFill>
                  <a:srgbClr val="FF0000"/>
                </a:solidFill>
                <a:latin typeface="Verdana" panose="020B0604030504040204" pitchFamily="34" charset="0"/>
              </a:rPr>
              <a:t>proportional</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6082">
                                            <p:txEl>
                                              <p:pRg st="0" end="0"/>
                                            </p:txEl>
                                          </p:spTgt>
                                        </p:tgtEl>
                                        <p:attrNameLst>
                                          <p:attrName>style.visibility</p:attrName>
                                        </p:attrNameLst>
                                      </p:cBhvr>
                                      <p:to>
                                        <p:strVal val="visible"/>
                                      </p:to>
                                    </p:set>
                                    <p:animEffect transition="in" filter="dissolve">
                                      <p:cBhvr>
                                        <p:cTn id="7" dur="500"/>
                                        <p:tgtEl>
                                          <p:spTgt spid="4608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6082">
                                            <p:txEl>
                                              <p:pRg st="1" end="1"/>
                                            </p:txEl>
                                          </p:spTgt>
                                        </p:tgtEl>
                                        <p:attrNameLst>
                                          <p:attrName>style.visibility</p:attrName>
                                        </p:attrNameLst>
                                      </p:cBhvr>
                                      <p:to>
                                        <p:strVal val="visible"/>
                                      </p:to>
                                    </p:set>
                                    <p:animEffect transition="in" filter="dissolve">
                                      <p:cBhvr>
                                        <p:cTn id="12" dur="500"/>
                                        <p:tgtEl>
                                          <p:spTgt spid="4608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6082">
                                            <p:txEl>
                                              <p:pRg st="2" end="2"/>
                                            </p:txEl>
                                          </p:spTgt>
                                        </p:tgtEl>
                                        <p:attrNameLst>
                                          <p:attrName>style.visibility</p:attrName>
                                        </p:attrNameLst>
                                      </p:cBhvr>
                                      <p:to>
                                        <p:strVal val="visible"/>
                                      </p:to>
                                    </p:set>
                                    <p:animEffect transition="in" filter="dissolve">
                                      <p:cBhvr>
                                        <p:cTn id="17" dur="500"/>
                                        <p:tgtEl>
                                          <p:spTgt spid="4608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46082">
                                            <p:txEl>
                                              <p:pRg st="3" end="3"/>
                                            </p:txEl>
                                          </p:spTgt>
                                        </p:tgtEl>
                                        <p:attrNameLst>
                                          <p:attrName>style.visibility</p:attrName>
                                        </p:attrNameLst>
                                      </p:cBhvr>
                                      <p:to>
                                        <p:strVal val="visible"/>
                                      </p:to>
                                    </p:set>
                                    <p:animEffect transition="in" filter="dissolve">
                                      <p:cBhvr>
                                        <p:cTn id="22" dur="500"/>
                                        <p:tgtEl>
                                          <p:spTgt spid="4608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46082">
                                            <p:txEl>
                                              <p:pRg st="4" end="4"/>
                                            </p:txEl>
                                          </p:spTgt>
                                        </p:tgtEl>
                                        <p:attrNameLst>
                                          <p:attrName>style.visibility</p:attrName>
                                        </p:attrNameLst>
                                      </p:cBhvr>
                                      <p:to>
                                        <p:strVal val="visible"/>
                                      </p:to>
                                    </p:set>
                                    <p:animEffect transition="in" filter="dissolve">
                                      <p:cBhvr>
                                        <p:cTn id="27" dur="500"/>
                                        <p:tgtEl>
                                          <p:spTgt spid="4608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533400" y="685800"/>
            <a:ext cx="8050213"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200" b="1" u="sng">
                <a:latin typeface="Verdana" panose="020B0604030504040204" pitchFamily="34" charset="0"/>
              </a:rPr>
              <a:t>Example</a:t>
            </a:r>
            <a:r>
              <a:rPr lang="en-US" altLang="en-US" sz="2200" b="1">
                <a:latin typeface="Verdana" panose="020B0604030504040204" pitchFamily="34" charset="0"/>
              </a:rPr>
              <a:t>:</a:t>
            </a:r>
            <a:r>
              <a:rPr lang="en-US" altLang="en-US" sz="2200" b="1"/>
              <a:t> </a:t>
            </a:r>
            <a:r>
              <a:rPr lang="en-US" altLang="en-US" sz="2200"/>
              <a:t>The slowest mammal on Earth is the tree sloth.  It moves at a speed of 6 feet per minute.  Determine whether the number of feet the sloth moves is proportional to the number of minutes it moves by graphing.  Explain your reasoning. </a:t>
            </a:r>
            <a:endParaRPr lang="en-US" altLang="en-US" sz="2200">
              <a:latin typeface="Verdana" panose="020B0604030504040204" pitchFamily="34" charset="0"/>
            </a:endParaRPr>
          </a:p>
        </p:txBody>
      </p:sp>
      <p:grpSp>
        <p:nvGrpSpPr>
          <p:cNvPr id="55298" name="Group 2"/>
          <p:cNvGrpSpPr>
            <a:grpSpLocks noChangeAspect="1"/>
          </p:cNvGrpSpPr>
          <p:nvPr/>
        </p:nvGrpSpPr>
        <p:grpSpPr bwMode="auto">
          <a:xfrm>
            <a:off x="4587875" y="2633663"/>
            <a:ext cx="3375025" cy="3330575"/>
            <a:chOff x="2455" y="1068"/>
            <a:chExt cx="3298" cy="3255"/>
          </a:xfrm>
        </p:grpSpPr>
        <p:sp>
          <p:nvSpPr>
            <p:cNvPr id="55325" name="AutoShape 3"/>
            <p:cNvSpPr>
              <a:spLocks noChangeAspect="1" noChangeArrowheads="1"/>
            </p:cNvSpPr>
            <p:nvPr/>
          </p:nvSpPr>
          <p:spPr bwMode="auto">
            <a:xfrm>
              <a:off x="2455" y="1068"/>
              <a:ext cx="3298" cy="3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26" name="Rectangle 4"/>
            <p:cNvSpPr>
              <a:spLocks noChangeAspect="1" noChangeArrowheads="1"/>
            </p:cNvSpPr>
            <p:nvPr/>
          </p:nvSpPr>
          <p:spPr bwMode="auto">
            <a:xfrm>
              <a:off x="2455" y="1068"/>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27" name="Rectangle 5"/>
            <p:cNvSpPr>
              <a:spLocks noChangeAspect="1" noChangeArrowheads="1"/>
            </p:cNvSpPr>
            <p:nvPr/>
          </p:nvSpPr>
          <p:spPr bwMode="auto">
            <a:xfrm>
              <a:off x="2785" y="1068"/>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28" name="Rectangle 6"/>
            <p:cNvSpPr>
              <a:spLocks noChangeAspect="1" noChangeArrowheads="1"/>
            </p:cNvSpPr>
            <p:nvPr/>
          </p:nvSpPr>
          <p:spPr bwMode="auto">
            <a:xfrm>
              <a:off x="3115" y="1068"/>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29" name="Rectangle 7"/>
            <p:cNvSpPr>
              <a:spLocks noChangeAspect="1" noChangeArrowheads="1"/>
            </p:cNvSpPr>
            <p:nvPr/>
          </p:nvSpPr>
          <p:spPr bwMode="auto">
            <a:xfrm>
              <a:off x="3445" y="1068"/>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30" name="Rectangle 8"/>
            <p:cNvSpPr>
              <a:spLocks noChangeAspect="1" noChangeArrowheads="1"/>
            </p:cNvSpPr>
            <p:nvPr/>
          </p:nvSpPr>
          <p:spPr bwMode="auto">
            <a:xfrm>
              <a:off x="3764" y="1068"/>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31" name="Rectangle 9"/>
            <p:cNvSpPr>
              <a:spLocks noChangeAspect="1" noChangeArrowheads="1"/>
            </p:cNvSpPr>
            <p:nvPr/>
          </p:nvSpPr>
          <p:spPr bwMode="auto">
            <a:xfrm>
              <a:off x="4104" y="1068"/>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32" name="Rectangle 10"/>
            <p:cNvSpPr>
              <a:spLocks noChangeAspect="1" noChangeArrowheads="1"/>
            </p:cNvSpPr>
            <p:nvPr/>
          </p:nvSpPr>
          <p:spPr bwMode="auto">
            <a:xfrm>
              <a:off x="4434" y="1068"/>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33" name="Rectangle 11"/>
            <p:cNvSpPr>
              <a:spLocks noChangeAspect="1" noChangeArrowheads="1"/>
            </p:cNvSpPr>
            <p:nvPr/>
          </p:nvSpPr>
          <p:spPr bwMode="auto">
            <a:xfrm>
              <a:off x="4764" y="1068"/>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34" name="Rectangle 12"/>
            <p:cNvSpPr>
              <a:spLocks noChangeAspect="1" noChangeArrowheads="1"/>
            </p:cNvSpPr>
            <p:nvPr/>
          </p:nvSpPr>
          <p:spPr bwMode="auto">
            <a:xfrm>
              <a:off x="5093" y="1068"/>
              <a:ext cx="331"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35" name="Rectangle 13"/>
            <p:cNvSpPr>
              <a:spLocks noChangeAspect="1" noChangeArrowheads="1"/>
            </p:cNvSpPr>
            <p:nvPr/>
          </p:nvSpPr>
          <p:spPr bwMode="auto">
            <a:xfrm>
              <a:off x="5424" y="1068"/>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36" name="Rectangle 14"/>
            <p:cNvSpPr>
              <a:spLocks noChangeAspect="1" noChangeArrowheads="1"/>
            </p:cNvSpPr>
            <p:nvPr/>
          </p:nvSpPr>
          <p:spPr bwMode="auto">
            <a:xfrm>
              <a:off x="2455" y="1394"/>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37" name="Rectangle 15"/>
            <p:cNvSpPr>
              <a:spLocks noChangeAspect="1" noChangeArrowheads="1"/>
            </p:cNvSpPr>
            <p:nvPr/>
          </p:nvSpPr>
          <p:spPr bwMode="auto">
            <a:xfrm>
              <a:off x="2785" y="1394"/>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38" name="Rectangle 16"/>
            <p:cNvSpPr>
              <a:spLocks noChangeAspect="1" noChangeArrowheads="1"/>
            </p:cNvSpPr>
            <p:nvPr/>
          </p:nvSpPr>
          <p:spPr bwMode="auto">
            <a:xfrm>
              <a:off x="3115" y="1394"/>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39" name="Rectangle 17"/>
            <p:cNvSpPr>
              <a:spLocks noChangeAspect="1" noChangeArrowheads="1"/>
            </p:cNvSpPr>
            <p:nvPr/>
          </p:nvSpPr>
          <p:spPr bwMode="auto">
            <a:xfrm>
              <a:off x="3445" y="1394"/>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40" name="Rectangle 18"/>
            <p:cNvSpPr>
              <a:spLocks noChangeAspect="1" noChangeArrowheads="1"/>
            </p:cNvSpPr>
            <p:nvPr/>
          </p:nvSpPr>
          <p:spPr bwMode="auto">
            <a:xfrm>
              <a:off x="3774" y="1394"/>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41" name="Rectangle 19"/>
            <p:cNvSpPr>
              <a:spLocks noChangeAspect="1" noChangeArrowheads="1"/>
            </p:cNvSpPr>
            <p:nvPr/>
          </p:nvSpPr>
          <p:spPr bwMode="auto">
            <a:xfrm>
              <a:off x="4104" y="1394"/>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42" name="Rectangle 20"/>
            <p:cNvSpPr>
              <a:spLocks noChangeAspect="1" noChangeArrowheads="1"/>
            </p:cNvSpPr>
            <p:nvPr/>
          </p:nvSpPr>
          <p:spPr bwMode="auto">
            <a:xfrm>
              <a:off x="4434" y="1394"/>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43" name="Rectangle 21"/>
            <p:cNvSpPr>
              <a:spLocks noChangeAspect="1" noChangeArrowheads="1"/>
            </p:cNvSpPr>
            <p:nvPr/>
          </p:nvSpPr>
          <p:spPr bwMode="auto">
            <a:xfrm>
              <a:off x="4764" y="1394"/>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44" name="Rectangle 22"/>
            <p:cNvSpPr>
              <a:spLocks noChangeAspect="1" noChangeArrowheads="1"/>
            </p:cNvSpPr>
            <p:nvPr/>
          </p:nvSpPr>
          <p:spPr bwMode="auto">
            <a:xfrm>
              <a:off x="5093" y="1394"/>
              <a:ext cx="331"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45" name="Rectangle 23"/>
            <p:cNvSpPr>
              <a:spLocks noChangeAspect="1" noChangeArrowheads="1"/>
            </p:cNvSpPr>
            <p:nvPr/>
          </p:nvSpPr>
          <p:spPr bwMode="auto">
            <a:xfrm>
              <a:off x="5424" y="1394"/>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46" name="Rectangle 24"/>
            <p:cNvSpPr>
              <a:spLocks noChangeAspect="1" noChangeArrowheads="1"/>
            </p:cNvSpPr>
            <p:nvPr/>
          </p:nvSpPr>
          <p:spPr bwMode="auto">
            <a:xfrm>
              <a:off x="2455" y="1719"/>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47" name="Rectangle 25"/>
            <p:cNvSpPr>
              <a:spLocks noChangeAspect="1" noChangeArrowheads="1"/>
            </p:cNvSpPr>
            <p:nvPr/>
          </p:nvSpPr>
          <p:spPr bwMode="auto">
            <a:xfrm>
              <a:off x="2785" y="1719"/>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48" name="Rectangle 26"/>
            <p:cNvSpPr>
              <a:spLocks noChangeAspect="1" noChangeArrowheads="1"/>
            </p:cNvSpPr>
            <p:nvPr/>
          </p:nvSpPr>
          <p:spPr bwMode="auto">
            <a:xfrm>
              <a:off x="3115" y="1719"/>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49" name="Rectangle 27"/>
            <p:cNvSpPr>
              <a:spLocks noChangeAspect="1" noChangeArrowheads="1"/>
            </p:cNvSpPr>
            <p:nvPr/>
          </p:nvSpPr>
          <p:spPr bwMode="auto">
            <a:xfrm>
              <a:off x="3445" y="1719"/>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50" name="Rectangle 28"/>
            <p:cNvSpPr>
              <a:spLocks noChangeAspect="1" noChangeArrowheads="1"/>
            </p:cNvSpPr>
            <p:nvPr/>
          </p:nvSpPr>
          <p:spPr bwMode="auto">
            <a:xfrm>
              <a:off x="3774" y="1719"/>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51" name="Rectangle 29"/>
            <p:cNvSpPr>
              <a:spLocks noChangeAspect="1" noChangeArrowheads="1"/>
            </p:cNvSpPr>
            <p:nvPr/>
          </p:nvSpPr>
          <p:spPr bwMode="auto">
            <a:xfrm>
              <a:off x="4104" y="1719"/>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52" name="Rectangle 30"/>
            <p:cNvSpPr>
              <a:spLocks noChangeAspect="1" noChangeArrowheads="1"/>
            </p:cNvSpPr>
            <p:nvPr/>
          </p:nvSpPr>
          <p:spPr bwMode="auto">
            <a:xfrm>
              <a:off x="4434" y="1719"/>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53" name="Rectangle 31"/>
            <p:cNvSpPr>
              <a:spLocks noChangeAspect="1" noChangeArrowheads="1"/>
            </p:cNvSpPr>
            <p:nvPr/>
          </p:nvSpPr>
          <p:spPr bwMode="auto">
            <a:xfrm>
              <a:off x="4764" y="1719"/>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54" name="Rectangle 32"/>
            <p:cNvSpPr>
              <a:spLocks noChangeAspect="1" noChangeArrowheads="1"/>
            </p:cNvSpPr>
            <p:nvPr/>
          </p:nvSpPr>
          <p:spPr bwMode="auto">
            <a:xfrm>
              <a:off x="5093" y="1719"/>
              <a:ext cx="331"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55" name="Rectangle 33"/>
            <p:cNvSpPr>
              <a:spLocks noChangeAspect="1" noChangeArrowheads="1"/>
            </p:cNvSpPr>
            <p:nvPr/>
          </p:nvSpPr>
          <p:spPr bwMode="auto">
            <a:xfrm>
              <a:off x="5424" y="1719"/>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56" name="Rectangle 34"/>
            <p:cNvSpPr>
              <a:spLocks noChangeAspect="1" noChangeArrowheads="1"/>
            </p:cNvSpPr>
            <p:nvPr/>
          </p:nvSpPr>
          <p:spPr bwMode="auto">
            <a:xfrm>
              <a:off x="2455" y="2045"/>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57" name="Rectangle 35"/>
            <p:cNvSpPr>
              <a:spLocks noChangeAspect="1" noChangeArrowheads="1"/>
            </p:cNvSpPr>
            <p:nvPr/>
          </p:nvSpPr>
          <p:spPr bwMode="auto">
            <a:xfrm>
              <a:off x="2785" y="2045"/>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58" name="Rectangle 36"/>
            <p:cNvSpPr>
              <a:spLocks noChangeAspect="1" noChangeArrowheads="1"/>
            </p:cNvSpPr>
            <p:nvPr/>
          </p:nvSpPr>
          <p:spPr bwMode="auto">
            <a:xfrm>
              <a:off x="3115" y="2045"/>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59" name="Rectangle 37"/>
            <p:cNvSpPr>
              <a:spLocks noChangeAspect="1" noChangeArrowheads="1"/>
            </p:cNvSpPr>
            <p:nvPr/>
          </p:nvSpPr>
          <p:spPr bwMode="auto">
            <a:xfrm>
              <a:off x="3445" y="2045"/>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60" name="Rectangle 38"/>
            <p:cNvSpPr>
              <a:spLocks noChangeAspect="1" noChangeArrowheads="1"/>
            </p:cNvSpPr>
            <p:nvPr/>
          </p:nvSpPr>
          <p:spPr bwMode="auto">
            <a:xfrm>
              <a:off x="3774" y="2045"/>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61" name="Rectangle 39"/>
            <p:cNvSpPr>
              <a:spLocks noChangeAspect="1" noChangeArrowheads="1"/>
            </p:cNvSpPr>
            <p:nvPr/>
          </p:nvSpPr>
          <p:spPr bwMode="auto">
            <a:xfrm>
              <a:off x="4104" y="2045"/>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62" name="Rectangle 40"/>
            <p:cNvSpPr>
              <a:spLocks noChangeAspect="1" noChangeArrowheads="1"/>
            </p:cNvSpPr>
            <p:nvPr/>
          </p:nvSpPr>
          <p:spPr bwMode="auto">
            <a:xfrm>
              <a:off x="4434" y="2045"/>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63" name="Rectangle 41"/>
            <p:cNvSpPr>
              <a:spLocks noChangeAspect="1" noChangeArrowheads="1"/>
            </p:cNvSpPr>
            <p:nvPr/>
          </p:nvSpPr>
          <p:spPr bwMode="auto">
            <a:xfrm>
              <a:off x="4764" y="2045"/>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64" name="Rectangle 42"/>
            <p:cNvSpPr>
              <a:spLocks noChangeAspect="1" noChangeArrowheads="1"/>
            </p:cNvSpPr>
            <p:nvPr/>
          </p:nvSpPr>
          <p:spPr bwMode="auto">
            <a:xfrm>
              <a:off x="5093" y="2045"/>
              <a:ext cx="331"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65" name="Rectangle 43"/>
            <p:cNvSpPr>
              <a:spLocks noChangeAspect="1" noChangeArrowheads="1"/>
            </p:cNvSpPr>
            <p:nvPr/>
          </p:nvSpPr>
          <p:spPr bwMode="auto">
            <a:xfrm>
              <a:off x="5424" y="2045"/>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66" name="Rectangle 44"/>
            <p:cNvSpPr>
              <a:spLocks noChangeAspect="1" noChangeArrowheads="1"/>
            </p:cNvSpPr>
            <p:nvPr/>
          </p:nvSpPr>
          <p:spPr bwMode="auto">
            <a:xfrm>
              <a:off x="2455" y="2370"/>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67" name="Rectangle 45"/>
            <p:cNvSpPr>
              <a:spLocks noChangeAspect="1" noChangeArrowheads="1"/>
            </p:cNvSpPr>
            <p:nvPr/>
          </p:nvSpPr>
          <p:spPr bwMode="auto">
            <a:xfrm>
              <a:off x="2785" y="2370"/>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68" name="Rectangle 46"/>
            <p:cNvSpPr>
              <a:spLocks noChangeAspect="1" noChangeArrowheads="1"/>
            </p:cNvSpPr>
            <p:nvPr/>
          </p:nvSpPr>
          <p:spPr bwMode="auto">
            <a:xfrm>
              <a:off x="3115" y="2370"/>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69" name="Rectangle 47"/>
            <p:cNvSpPr>
              <a:spLocks noChangeAspect="1" noChangeArrowheads="1"/>
            </p:cNvSpPr>
            <p:nvPr/>
          </p:nvSpPr>
          <p:spPr bwMode="auto">
            <a:xfrm>
              <a:off x="3445" y="2370"/>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70" name="Rectangle 48"/>
            <p:cNvSpPr>
              <a:spLocks noChangeAspect="1" noChangeArrowheads="1"/>
            </p:cNvSpPr>
            <p:nvPr/>
          </p:nvSpPr>
          <p:spPr bwMode="auto">
            <a:xfrm>
              <a:off x="3774" y="2370"/>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71" name="Rectangle 49"/>
            <p:cNvSpPr>
              <a:spLocks noChangeAspect="1" noChangeArrowheads="1"/>
            </p:cNvSpPr>
            <p:nvPr/>
          </p:nvSpPr>
          <p:spPr bwMode="auto">
            <a:xfrm>
              <a:off x="4104" y="2370"/>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72" name="Rectangle 50"/>
            <p:cNvSpPr>
              <a:spLocks noChangeAspect="1" noChangeArrowheads="1"/>
            </p:cNvSpPr>
            <p:nvPr/>
          </p:nvSpPr>
          <p:spPr bwMode="auto">
            <a:xfrm>
              <a:off x="4434" y="2370"/>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73" name="Rectangle 51"/>
            <p:cNvSpPr>
              <a:spLocks noChangeAspect="1" noChangeArrowheads="1"/>
            </p:cNvSpPr>
            <p:nvPr/>
          </p:nvSpPr>
          <p:spPr bwMode="auto">
            <a:xfrm>
              <a:off x="4764" y="2370"/>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74" name="Rectangle 52"/>
            <p:cNvSpPr>
              <a:spLocks noChangeAspect="1" noChangeArrowheads="1"/>
            </p:cNvSpPr>
            <p:nvPr/>
          </p:nvSpPr>
          <p:spPr bwMode="auto">
            <a:xfrm>
              <a:off x="5093" y="2370"/>
              <a:ext cx="331"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75" name="Rectangle 53"/>
            <p:cNvSpPr>
              <a:spLocks noChangeAspect="1" noChangeArrowheads="1"/>
            </p:cNvSpPr>
            <p:nvPr/>
          </p:nvSpPr>
          <p:spPr bwMode="auto">
            <a:xfrm>
              <a:off x="5424" y="2370"/>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76" name="Rectangle 54"/>
            <p:cNvSpPr>
              <a:spLocks noChangeAspect="1" noChangeArrowheads="1"/>
            </p:cNvSpPr>
            <p:nvPr/>
          </p:nvSpPr>
          <p:spPr bwMode="auto">
            <a:xfrm>
              <a:off x="2455" y="2696"/>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77" name="Rectangle 55"/>
            <p:cNvSpPr>
              <a:spLocks noChangeAspect="1" noChangeArrowheads="1"/>
            </p:cNvSpPr>
            <p:nvPr/>
          </p:nvSpPr>
          <p:spPr bwMode="auto">
            <a:xfrm>
              <a:off x="2785" y="2696"/>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78" name="Rectangle 56"/>
            <p:cNvSpPr>
              <a:spLocks noChangeAspect="1" noChangeArrowheads="1"/>
            </p:cNvSpPr>
            <p:nvPr/>
          </p:nvSpPr>
          <p:spPr bwMode="auto">
            <a:xfrm>
              <a:off x="3115" y="2696"/>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79" name="Rectangle 57"/>
            <p:cNvSpPr>
              <a:spLocks noChangeAspect="1" noChangeArrowheads="1"/>
            </p:cNvSpPr>
            <p:nvPr/>
          </p:nvSpPr>
          <p:spPr bwMode="auto">
            <a:xfrm>
              <a:off x="3445" y="2696"/>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80" name="Rectangle 58"/>
            <p:cNvSpPr>
              <a:spLocks noChangeAspect="1" noChangeArrowheads="1"/>
            </p:cNvSpPr>
            <p:nvPr/>
          </p:nvSpPr>
          <p:spPr bwMode="auto">
            <a:xfrm>
              <a:off x="3774" y="2696"/>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81" name="Rectangle 59"/>
            <p:cNvSpPr>
              <a:spLocks noChangeAspect="1" noChangeArrowheads="1"/>
            </p:cNvSpPr>
            <p:nvPr/>
          </p:nvSpPr>
          <p:spPr bwMode="auto">
            <a:xfrm>
              <a:off x="4104" y="2696"/>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82" name="Rectangle 60"/>
            <p:cNvSpPr>
              <a:spLocks noChangeAspect="1" noChangeArrowheads="1"/>
            </p:cNvSpPr>
            <p:nvPr/>
          </p:nvSpPr>
          <p:spPr bwMode="auto">
            <a:xfrm>
              <a:off x="4434" y="2696"/>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83" name="Rectangle 61"/>
            <p:cNvSpPr>
              <a:spLocks noChangeAspect="1" noChangeArrowheads="1"/>
            </p:cNvSpPr>
            <p:nvPr/>
          </p:nvSpPr>
          <p:spPr bwMode="auto">
            <a:xfrm>
              <a:off x="4764" y="2696"/>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84" name="Rectangle 62"/>
            <p:cNvSpPr>
              <a:spLocks noChangeAspect="1" noChangeArrowheads="1"/>
            </p:cNvSpPr>
            <p:nvPr/>
          </p:nvSpPr>
          <p:spPr bwMode="auto">
            <a:xfrm>
              <a:off x="5093" y="2696"/>
              <a:ext cx="331"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85" name="Rectangle 63"/>
            <p:cNvSpPr>
              <a:spLocks noChangeAspect="1" noChangeArrowheads="1"/>
            </p:cNvSpPr>
            <p:nvPr/>
          </p:nvSpPr>
          <p:spPr bwMode="auto">
            <a:xfrm>
              <a:off x="5424" y="2696"/>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86" name="Rectangle 64"/>
            <p:cNvSpPr>
              <a:spLocks noChangeAspect="1" noChangeArrowheads="1"/>
            </p:cNvSpPr>
            <p:nvPr/>
          </p:nvSpPr>
          <p:spPr bwMode="auto">
            <a:xfrm>
              <a:off x="2455" y="3021"/>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87" name="Rectangle 65"/>
            <p:cNvSpPr>
              <a:spLocks noChangeAspect="1" noChangeArrowheads="1"/>
            </p:cNvSpPr>
            <p:nvPr/>
          </p:nvSpPr>
          <p:spPr bwMode="auto">
            <a:xfrm>
              <a:off x="2785" y="3021"/>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88" name="Rectangle 66"/>
            <p:cNvSpPr>
              <a:spLocks noChangeAspect="1" noChangeArrowheads="1"/>
            </p:cNvSpPr>
            <p:nvPr/>
          </p:nvSpPr>
          <p:spPr bwMode="auto">
            <a:xfrm>
              <a:off x="3115" y="3021"/>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89" name="Rectangle 67"/>
            <p:cNvSpPr>
              <a:spLocks noChangeAspect="1" noChangeArrowheads="1"/>
            </p:cNvSpPr>
            <p:nvPr/>
          </p:nvSpPr>
          <p:spPr bwMode="auto">
            <a:xfrm>
              <a:off x="3445" y="3021"/>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90" name="Rectangle 68"/>
            <p:cNvSpPr>
              <a:spLocks noChangeAspect="1" noChangeArrowheads="1"/>
            </p:cNvSpPr>
            <p:nvPr/>
          </p:nvSpPr>
          <p:spPr bwMode="auto">
            <a:xfrm>
              <a:off x="3774" y="3021"/>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91" name="Rectangle 69"/>
            <p:cNvSpPr>
              <a:spLocks noChangeAspect="1" noChangeArrowheads="1"/>
            </p:cNvSpPr>
            <p:nvPr/>
          </p:nvSpPr>
          <p:spPr bwMode="auto">
            <a:xfrm>
              <a:off x="4104" y="3021"/>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92" name="Rectangle 70"/>
            <p:cNvSpPr>
              <a:spLocks noChangeAspect="1" noChangeArrowheads="1"/>
            </p:cNvSpPr>
            <p:nvPr/>
          </p:nvSpPr>
          <p:spPr bwMode="auto">
            <a:xfrm>
              <a:off x="4434" y="3021"/>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93" name="Rectangle 71"/>
            <p:cNvSpPr>
              <a:spLocks noChangeAspect="1" noChangeArrowheads="1"/>
            </p:cNvSpPr>
            <p:nvPr/>
          </p:nvSpPr>
          <p:spPr bwMode="auto">
            <a:xfrm>
              <a:off x="4764" y="3021"/>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94" name="Rectangle 72"/>
            <p:cNvSpPr>
              <a:spLocks noChangeAspect="1" noChangeArrowheads="1"/>
            </p:cNvSpPr>
            <p:nvPr/>
          </p:nvSpPr>
          <p:spPr bwMode="auto">
            <a:xfrm>
              <a:off x="5093" y="3021"/>
              <a:ext cx="331"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95" name="Rectangle 73"/>
            <p:cNvSpPr>
              <a:spLocks noChangeAspect="1" noChangeArrowheads="1"/>
            </p:cNvSpPr>
            <p:nvPr/>
          </p:nvSpPr>
          <p:spPr bwMode="auto">
            <a:xfrm>
              <a:off x="5424" y="3021"/>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96" name="Rectangle 74"/>
            <p:cNvSpPr>
              <a:spLocks noChangeAspect="1" noChangeArrowheads="1"/>
            </p:cNvSpPr>
            <p:nvPr/>
          </p:nvSpPr>
          <p:spPr bwMode="auto">
            <a:xfrm>
              <a:off x="2455" y="3347"/>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97" name="Rectangle 75"/>
            <p:cNvSpPr>
              <a:spLocks noChangeAspect="1" noChangeArrowheads="1"/>
            </p:cNvSpPr>
            <p:nvPr/>
          </p:nvSpPr>
          <p:spPr bwMode="auto">
            <a:xfrm>
              <a:off x="2785" y="3347"/>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98" name="Rectangle 76"/>
            <p:cNvSpPr>
              <a:spLocks noChangeAspect="1" noChangeArrowheads="1"/>
            </p:cNvSpPr>
            <p:nvPr/>
          </p:nvSpPr>
          <p:spPr bwMode="auto">
            <a:xfrm>
              <a:off x="3115" y="3347"/>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399" name="Rectangle 77"/>
            <p:cNvSpPr>
              <a:spLocks noChangeAspect="1" noChangeArrowheads="1"/>
            </p:cNvSpPr>
            <p:nvPr/>
          </p:nvSpPr>
          <p:spPr bwMode="auto">
            <a:xfrm>
              <a:off x="3445" y="3347"/>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400" name="Rectangle 78"/>
            <p:cNvSpPr>
              <a:spLocks noChangeAspect="1" noChangeArrowheads="1"/>
            </p:cNvSpPr>
            <p:nvPr/>
          </p:nvSpPr>
          <p:spPr bwMode="auto">
            <a:xfrm>
              <a:off x="3774" y="3347"/>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401" name="Rectangle 79"/>
            <p:cNvSpPr>
              <a:spLocks noChangeAspect="1" noChangeArrowheads="1"/>
            </p:cNvSpPr>
            <p:nvPr/>
          </p:nvSpPr>
          <p:spPr bwMode="auto">
            <a:xfrm>
              <a:off x="4104" y="3347"/>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402" name="Rectangle 80"/>
            <p:cNvSpPr>
              <a:spLocks noChangeAspect="1" noChangeArrowheads="1"/>
            </p:cNvSpPr>
            <p:nvPr/>
          </p:nvSpPr>
          <p:spPr bwMode="auto">
            <a:xfrm>
              <a:off x="4434" y="3347"/>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403" name="Rectangle 81"/>
            <p:cNvSpPr>
              <a:spLocks noChangeAspect="1" noChangeArrowheads="1"/>
            </p:cNvSpPr>
            <p:nvPr/>
          </p:nvSpPr>
          <p:spPr bwMode="auto">
            <a:xfrm>
              <a:off x="4764" y="3347"/>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404" name="Rectangle 82"/>
            <p:cNvSpPr>
              <a:spLocks noChangeAspect="1" noChangeArrowheads="1"/>
            </p:cNvSpPr>
            <p:nvPr/>
          </p:nvSpPr>
          <p:spPr bwMode="auto">
            <a:xfrm>
              <a:off x="5093" y="3347"/>
              <a:ext cx="331"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405" name="Rectangle 83"/>
            <p:cNvSpPr>
              <a:spLocks noChangeAspect="1" noChangeArrowheads="1"/>
            </p:cNvSpPr>
            <p:nvPr/>
          </p:nvSpPr>
          <p:spPr bwMode="auto">
            <a:xfrm>
              <a:off x="5424" y="3347"/>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406" name="Rectangle 84"/>
            <p:cNvSpPr>
              <a:spLocks noChangeAspect="1" noChangeArrowheads="1"/>
            </p:cNvSpPr>
            <p:nvPr/>
          </p:nvSpPr>
          <p:spPr bwMode="auto">
            <a:xfrm>
              <a:off x="2455" y="3672"/>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407" name="Rectangle 85"/>
            <p:cNvSpPr>
              <a:spLocks noChangeAspect="1" noChangeArrowheads="1"/>
            </p:cNvSpPr>
            <p:nvPr/>
          </p:nvSpPr>
          <p:spPr bwMode="auto">
            <a:xfrm>
              <a:off x="2785" y="3672"/>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408" name="Rectangle 86"/>
            <p:cNvSpPr>
              <a:spLocks noChangeAspect="1" noChangeArrowheads="1"/>
            </p:cNvSpPr>
            <p:nvPr/>
          </p:nvSpPr>
          <p:spPr bwMode="auto">
            <a:xfrm>
              <a:off x="3115" y="3672"/>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409" name="Rectangle 87"/>
            <p:cNvSpPr>
              <a:spLocks noChangeAspect="1" noChangeArrowheads="1"/>
            </p:cNvSpPr>
            <p:nvPr/>
          </p:nvSpPr>
          <p:spPr bwMode="auto">
            <a:xfrm>
              <a:off x="3445" y="3672"/>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410" name="Rectangle 88"/>
            <p:cNvSpPr>
              <a:spLocks noChangeAspect="1" noChangeArrowheads="1"/>
            </p:cNvSpPr>
            <p:nvPr/>
          </p:nvSpPr>
          <p:spPr bwMode="auto">
            <a:xfrm>
              <a:off x="3774" y="3672"/>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411" name="Rectangle 89"/>
            <p:cNvSpPr>
              <a:spLocks noChangeAspect="1" noChangeArrowheads="1"/>
            </p:cNvSpPr>
            <p:nvPr/>
          </p:nvSpPr>
          <p:spPr bwMode="auto">
            <a:xfrm>
              <a:off x="4104" y="3672"/>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412" name="Rectangle 90"/>
            <p:cNvSpPr>
              <a:spLocks noChangeAspect="1" noChangeArrowheads="1"/>
            </p:cNvSpPr>
            <p:nvPr/>
          </p:nvSpPr>
          <p:spPr bwMode="auto">
            <a:xfrm>
              <a:off x="4434" y="3672"/>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413" name="Rectangle 91"/>
            <p:cNvSpPr>
              <a:spLocks noChangeAspect="1" noChangeArrowheads="1"/>
            </p:cNvSpPr>
            <p:nvPr/>
          </p:nvSpPr>
          <p:spPr bwMode="auto">
            <a:xfrm>
              <a:off x="4764" y="3672"/>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414" name="Rectangle 92"/>
            <p:cNvSpPr>
              <a:spLocks noChangeAspect="1" noChangeArrowheads="1"/>
            </p:cNvSpPr>
            <p:nvPr/>
          </p:nvSpPr>
          <p:spPr bwMode="auto">
            <a:xfrm>
              <a:off x="5093" y="3672"/>
              <a:ext cx="331"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415" name="Rectangle 93"/>
            <p:cNvSpPr>
              <a:spLocks noChangeAspect="1" noChangeArrowheads="1"/>
            </p:cNvSpPr>
            <p:nvPr/>
          </p:nvSpPr>
          <p:spPr bwMode="auto">
            <a:xfrm>
              <a:off x="5424" y="3672"/>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416" name="Rectangle 94"/>
            <p:cNvSpPr>
              <a:spLocks noChangeAspect="1" noChangeArrowheads="1"/>
            </p:cNvSpPr>
            <p:nvPr/>
          </p:nvSpPr>
          <p:spPr bwMode="auto">
            <a:xfrm>
              <a:off x="2455" y="3998"/>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417" name="Rectangle 95"/>
            <p:cNvSpPr>
              <a:spLocks noChangeAspect="1" noChangeArrowheads="1"/>
            </p:cNvSpPr>
            <p:nvPr/>
          </p:nvSpPr>
          <p:spPr bwMode="auto">
            <a:xfrm>
              <a:off x="2785" y="3998"/>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418" name="Rectangle 96"/>
            <p:cNvSpPr>
              <a:spLocks noChangeAspect="1" noChangeArrowheads="1"/>
            </p:cNvSpPr>
            <p:nvPr/>
          </p:nvSpPr>
          <p:spPr bwMode="auto">
            <a:xfrm>
              <a:off x="3115" y="3998"/>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419" name="Rectangle 97"/>
            <p:cNvSpPr>
              <a:spLocks noChangeAspect="1" noChangeArrowheads="1"/>
            </p:cNvSpPr>
            <p:nvPr/>
          </p:nvSpPr>
          <p:spPr bwMode="auto">
            <a:xfrm>
              <a:off x="3445" y="3998"/>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420" name="Rectangle 98"/>
            <p:cNvSpPr>
              <a:spLocks noChangeAspect="1" noChangeArrowheads="1"/>
            </p:cNvSpPr>
            <p:nvPr/>
          </p:nvSpPr>
          <p:spPr bwMode="auto">
            <a:xfrm>
              <a:off x="3774" y="3998"/>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421" name="Rectangle 99"/>
            <p:cNvSpPr>
              <a:spLocks noChangeAspect="1" noChangeArrowheads="1"/>
            </p:cNvSpPr>
            <p:nvPr/>
          </p:nvSpPr>
          <p:spPr bwMode="auto">
            <a:xfrm>
              <a:off x="4104" y="3998"/>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422" name="Rectangle 100"/>
            <p:cNvSpPr>
              <a:spLocks noChangeAspect="1" noChangeArrowheads="1"/>
            </p:cNvSpPr>
            <p:nvPr/>
          </p:nvSpPr>
          <p:spPr bwMode="auto">
            <a:xfrm>
              <a:off x="4434" y="3998"/>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423" name="Rectangle 101"/>
            <p:cNvSpPr>
              <a:spLocks noChangeAspect="1" noChangeArrowheads="1"/>
            </p:cNvSpPr>
            <p:nvPr/>
          </p:nvSpPr>
          <p:spPr bwMode="auto">
            <a:xfrm>
              <a:off x="4764" y="3998"/>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424" name="Rectangle 102"/>
            <p:cNvSpPr>
              <a:spLocks noChangeAspect="1" noChangeArrowheads="1"/>
            </p:cNvSpPr>
            <p:nvPr/>
          </p:nvSpPr>
          <p:spPr bwMode="auto">
            <a:xfrm>
              <a:off x="5093" y="3998"/>
              <a:ext cx="331"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5425" name="Rectangle 103"/>
            <p:cNvSpPr>
              <a:spLocks noChangeAspect="1" noChangeArrowheads="1"/>
            </p:cNvSpPr>
            <p:nvPr/>
          </p:nvSpPr>
          <p:spPr bwMode="auto">
            <a:xfrm>
              <a:off x="5424" y="3998"/>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grpSp>
      <p:sp>
        <p:nvSpPr>
          <p:cNvPr id="105" name="Line 104"/>
          <p:cNvSpPr>
            <a:spLocks noChangeAspect="1" noChangeShapeType="1"/>
          </p:cNvSpPr>
          <p:nvPr/>
        </p:nvSpPr>
        <p:spPr bwMode="auto">
          <a:xfrm>
            <a:off x="6275388" y="2286000"/>
            <a:ext cx="0" cy="3841750"/>
          </a:xfrm>
          <a:prstGeom prst="line">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6" name="Text Box 106"/>
          <p:cNvSpPr txBox="1">
            <a:spLocks noChangeArrowheads="1"/>
          </p:cNvSpPr>
          <p:nvPr/>
        </p:nvSpPr>
        <p:spPr bwMode="auto">
          <a:xfrm>
            <a:off x="6470650" y="2132013"/>
            <a:ext cx="6746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i="1">
                <a:latin typeface="Verdana" panose="020B0604030504040204" pitchFamily="34" charset="0"/>
              </a:rPr>
              <a:t>y</a:t>
            </a:r>
            <a:endParaRPr lang="en-US" altLang="en-US" sz="2400">
              <a:latin typeface="Times New Roman" panose="02020603050405020304" pitchFamily="18" charset="0"/>
            </a:endParaRPr>
          </a:p>
        </p:txBody>
      </p:sp>
      <p:sp>
        <p:nvSpPr>
          <p:cNvPr id="107" name="Text Box 106"/>
          <p:cNvSpPr txBox="1">
            <a:spLocks noChangeArrowheads="1"/>
          </p:cNvSpPr>
          <p:nvPr/>
        </p:nvSpPr>
        <p:spPr bwMode="auto">
          <a:xfrm>
            <a:off x="8023225" y="5821363"/>
            <a:ext cx="6746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i="1">
                <a:latin typeface="Verdana" panose="020B0604030504040204" pitchFamily="34" charset="0"/>
              </a:rPr>
              <a:t>x</a:t>
            </a:r>
            <a:endParaRPr lang="en-US" altLang="en-US" sz="2400">
              <a:latin typeface="Times New Roman" panose="02020603050405020304" pitchFamily="18" charset="0"/>
            </a:endParaRPr>
          </a:p>
        </p:txBody>
      </p:sp>
      <p:sp>
        <p:nvSpPr>
          <p:cNvPr id="108" name="Line 135"/>
          <p:cNvSpPr>
            <a:spLocks noChangeShapeType="1"/>
          </p:cNvSpPr>
          <p:nvPr/>
        </p:nvSpPr>
        <p:spPr bwMode="auto">
          <a:xfrm>
            <a:off x="4308475" y="5627688"/>
            <a:ext cx="3830638" cy="4762"/>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46153" name="Table 46152"/>
          <p:cNvGraphicFramePr>
            <a:graphicFrameLocks noGrp="1"/>
          </p:cNvGraphicFramePr>
          <p:nvPr/>
        </p:nvGraphicFramePr>
        <p:xfrm>
          <a:off x="393700" y="2190750"/>
          <a:ext cx="4165600" cy="990600"/>
        </p:xfrm>
        <a:graphic>
          <a:graphicData uri="http://schemas.openxmlformats.org/drawingml/2006/table">
            <a:tbl>
              <a:tblPr firstRow="1" firstCol="1" lastRow="1" lastCol="1" bandRow="1" bandCol="1">
                <a:tableStyleId>{5C22544A-7EE6-4342-B048-85BDC9FD1C3A}</a:tableStyleId>
              </a:tblPr>
              <a:tblGrid>
                <a:gridCol w="2266620">
                  <a:extLst>
                    <a:ext uri="{9D8B030D-6E8A-4147-A177-3AD203B41FA5}">
                      <a16:colId xmlns:a16="http://schemas.microsoft.com/office/drawing/2014/main" val="20000"/>
                    </a:ext>
                  </a:extLst>
                </a:gridCol>
                <a:gridCol w="607674">
                  <a:extLst>
                    <a:ext uri="{9D8B030D-6E8A-4147-A177-3AD203B41FA5}">
                      <a16:colId xmlns:a16="http://schemas.microsoft.com/office/drawing/2014/main" val="20001"/>
                    </a:ext>
                  </a:extLst>
                </a:gridCol>
                <a:gridCol w="683633">
                  <a:extLst>
                    <a:ext uri="{9D8B030D-6E8A-4147-A177-3AD203B41FA5}">
                      <a16:colId xmlns:a16="http://schemas.microsoft.com/office/drawing/2014/main" val="20002"/>
                    </a:ext>
                  </a:extLst>
                </a:gridCol>
                <a:gridCol w="607674">
                  <a:extLst>
                    <a:ext uri="{9D8B030D-6E8A-4147-A177-3AD203B41FA5}">
                      <a16:colId xmlns:a16="http://schemas.microsoft.com/office/drawing/2014/main" val="20003"/>
                    </a:ext>
                  </a:extLst>
                </a:gridCol>
              </a:tblGrid>
              <a:tr h="495300">
                <a:tc>
                  <a:txBody>
                    <a:bodyPr/>
                    <a:lstStyle/>
                    <a:p>
                      <a:pPr marL="0" marR="0" algn="l">
                        <a:lnSpc>
                          <a:spcPct val="115000"/>
                        </a:lnSpc>
                        <a:spcBef>
                          <a:spcPts val="0"/>
                        </a:spcBef>
                        <a:spcAft>
                          <a:spcPts val="1000"/>
                        </a:spcAft>
                        <a:tabLst>
                          <a:tab pos="342900" algn="l"/>
                        </a:tabLst>
                      </a:pPr>
                      <a:r>
                        <a:rPr lang="en-US" sz="2000" dirty="0">
                          <a:effectLst/>
                        </a:rPr>
                        <a:t>Number of Minutes</a:t>
                      </a:r>
                      <a:endParaRPr lang="en-US" sz="2000" dirty="0">
                        <a:effectLst/>
                        <a:latin typeface="Calibri"/>
                        <a:ea typeface="Calibri"/>
                        <a:cs typeface="Times New Roman"/>
                      </a:endParaRPr>
                    </a:p>
                  </a:txBody>
                  <a:tcPr marL="68579" marR="68579" marT="0" marB="0"/>
                </a:tc>
                <a:tc>
                  <a:txBody>
                    <a:bodyPr/>
                    <a:lstStyle/>
                    <a:p>
                      <a:pPr marL="0" marR="0" algn="ctr">
                        <a:lnSpc>
                          <a:spcPct val="115000"/>
                        </a:lnSpc>
                        <a:spcBef>
                          <a:spcPts val="0"/>
                        </a:spcBef>
                        <a:spcAft>
                          <a:spcPts val="1000"/>
                        </a:spcAft>
                        <a:tabLst>
                          <a:tab pos="342900" algn="l"/>
                        </a:tabLst>
                      </a:pPr>
                      <a:r>
                        <a:rPr lang="en-US" sz="2000" dirty="0" smtClean="0">
                          <a:effectLst/>
                          <a:latin typeface="Calibri"/>
                          <a:ea typeface="Calibri"/>
                          <a:cs typeface="Times New Roman"/>
                        </a:rPr>
                        <a:t>1</a:t>
                      </a:r>
                      <a:endParaRPr lang="en-US" sz="2000" dirty="0">
                        <a:effectLst/>
                        <a:latin typeface="Calibri"/>
                        <a:ea typeface="Calibri"/>
                        <a:cs typeface="Times New Roman"/>
                      </a:endParaRPr>
                    </a:p>
                  </a:txBody>
                  <a:tcPr marL="68579" marR="68579" marT="0" marB="0"/>
                </a:tc>
                <a:tc>
                  <a:txBody>
                    <a:bodyPr/>
                    <a:lstStyle/>
                    <a:p>
                      <a:pPr marL="0" marR="0" algn="ctr">
                        <a:lnSpc>
                          <a:spcPct val="115000"/>
                        </a:lnSpc>
                        <a:spcBef>
                          <a:spcPts val="0"/>
                        </a:spcBef>
                        <a:spcAft>
                          <a:spcPts val="1000"/>
                        </a:spcAft>
                        <a:tabLst>
                          <a:tab pos="342900" algn="l"/>
                        </a:tabLst>
                      </a:pPr>
                      <a:r>
                        <a:rPr lang="en-US" sz="2000" dirty="0" smtClean="0">
                          <a:effectLst/>
                          <a:latin typeface="+mn-lt"/>
                          <a:ea typeface="+mn-ea"/>
                          <a:cs typeface="+mn-cs"/>
                        </a:rPr>
                        <a:t>2</a:t>
                      </a:r>
                      <a:endParaRPr lang="en-US" sz="2000" dirty="0">
                        <a:effectLst/>
                        <a:latin typeface="Calibri"/>
                        <a:ea typeface="Calibri"/>
                        <a:cs typeface="Times New Roman"/>
                      </a:endParaRPr>
                    </a:p>
                  </a:txBody>
                  <a:tcPr marL="68579" marR="68579" marT="0" marB="0"/>
                </a:tc>
                <a:tc>
                  <a:txBody>
                    <a:bodyPr/>
                    <a:lstStyle/>
                    <a:p>
                      <a:pPr marL="0" marR="0" algn="ctr">
                        <a:lnSpc>
                          <a:spcPct val="115000"/>
                        </a:lnSpc>
                        <a:spcBef>
                          <a:spcPts val="0"/>
                        </a:spcBef>
                        <a:spcAft>
                          <a:spcPts val="1000"/>
                        </a:spcAft>
                        <a:tabLst>
                          <a:tab pos="342900" algn="l"/>
                        </a:tabLst>
                      </a:pPr>
                      <a:r>
                        <a:rPr lang="en-US" sz="2000" dirty="0" smtClean="0">
                          <a:effectLst/>
                          <a:latin typeface="Calibri"/>
                          <a:ea typeface="Calibri"/>
                          <a:cs typeface="Times New Roman"/>
                        </a:rPr>
                        <a:t>3</a:t>
                      </a:r>
                      <a:endParaRPr lang="en-US" sz="2000" dirty="0">
                        <a:effectLst/>
                        <a:latin typeface="Calibri"/>
                        <a:ea typeface="Calibri"/>
                        <a:cs typeface="Times New Roman"/>
                      </a:endParaRPr>
                    </a:p>
                  </a:txBody>
                  <a:tcPr marL="68579" marR="68579" marT="0" marB="0"/>
                </a:tc>
                <a:extLst>
                  <a:ext uri="{0D108BD9-81ED-4DB2-BD59-A6C34878D82A}">
                    <a16:rowId xmlns:a16="http://schemas.microsoft.com/office/drawing/2014/main" val="10000"/>
                  </a:ext>
                </a:extLst>
              </a:tr>
              <a:tr h="495300">
                <a:tc>
                  <a:txBody>
                    <a:bodyPr/>
                    <a:lstStyle/>
                    <a:p>
                      <a:pPr marL="0" marR="0" algn="l">
                        <a:lnSpc>
                          <a:spcPct val="115000"/>
                        </a:lnSpc>
                        <a:spcBef>
                          <a:spcPts val="0"/>
                        </a:spcBef>
                        <a:spcAft>
                          <a:spcPts val="1000"/>
                        </a:spcAft>
                        <a:tabLst>
                          <a:tab pos="342900" algn="l"/>
                        </a:tabLst>
                      </a:pPr>
                      <a:r>
                        <a:rPr lang="en-US" sz="2000" dirty="0">
                          <a:effectLst/>
                        </a:rPr>
                        <a:t>Number of </a:t>
                      </a:r>
                      <a:r>
                        <a:rPr lang="en-US" sz="2000" dirty="0" smtClean="0">
                          <a:effectLst/>
                        </a:rPr>
                        <a:t>Feet</a:t>
                      </a:r>
                      <a:endParaRPr lang="en-US" sz="2000" dirty="0">
                        <a:effectLst/>
                        <a:latin typeface="Calibri"/>
                        <a:ea typeface="Calibri"/>
                        <a:cs typeface="Times New Roman"/>
                      </a:endParaRPr>
                    </a:p>
                  </a:txBody>
                  <a:tcPr marL="68579" marR="68579" marT="0" marB="0"/>
                </a:tc>
                <a:tc>
                  <a:txBody>
                    <a:bodyPr/>
                    <a:lstStyle/>
                    <a:p>
                      <a:pPr marL="0" marR="0" algn="ctr">
                        <a:lnSpc>
                          <a:spcPct val="115000"/>
                        </a:lnSpc>
                        <a:spcBef>
                          <a:spcPts val="0"/>
                        </a:spcBef>
                        <a:spcAft>
                          <a:spcPts val="1000"/>
                        </a:spcAft>
                        <a:tabLst>
                          <a:tab pos="342900" algn="l"/>
                        </a:tabLst>
                      </a:pPr>
                      <a:r>
                        <a:rPr lang="en-US" sz="2000" dirty="0" smtClean="0">
                          <a:effectLst/>
                          <a:latin typeface="+mn-lt"/>
                          <a:ea typeface="+mn-ea"/>
                          <a:cs typeface="+mn-cs"/>
                        </a:rPr>
                        <a:t>6</a:t>
                      </a:r>
                      <a:endParaRPr lang="en-US" sz="2000" dirty="0">
                        <a:effectLst/>
                        <a:latin typeface="Calibri"/>
                        <a:ea typeface="Calibri"/>
                        <a:cs typeface="Times New Roman"/>
                      </a:endParaRPr>
                    </a:p>
                  </a:txBody>
                  <a:tcPr marL="68579" marR="68579" marT="0" marB="0"/>
                </a:tc>
                <a:tc>
                  <a:txBody>
                    <a:bodyPr/>
                    <a:lstStyle/>
                    <a:p>
                      <a:pPr marL="0" marR="0" algn="ctr">
                        <a:lnSpc>
                          <a:spcPct val="115000"/>
                        </a:lnSpc>
                        <a:spcBef>
                          <a:spcPts val="0"/>
                        </a:spcBef>
                        <a:spcAft>
                          <a:spcPts val="1000"/>
                        </a:spcAft>
                        <a:tabLst>
                          <a:tab pos="342900" algn="l"/>
                        </a:tabLst>
                      </a:pPr>
                      <a:r>
                        <a:rPr lang="en-US" sz="2000" dirty="0" smtClean="0">
                          <a:effectLst/>
                          <a:latin typeface="Calibri"/>
                          <a:ea typeface="Calibri"/>
                          <a:cs typeface="Times New Roman"/>
                        </a:rPr>
                        <a:t>12</a:t>
                      </a:r>
                      <a:endParaRPr lang="en-US" sz="2000" dirty="0">
                        <a:effectLst/>
                        <a:latin typeface="Calibri"/>
                        <a:ea typeface="Calibri"/>
                        <a:cs typeface="Times New Roman"/>
                      </a:endParaRPr>
                    </a:p>
                  </a:txBody>
                  <a:tcPr marL="68579" marR="68579" marT="0" marB="0"/>
                </a:tc>
                <a:tc>
                  <a:txBody>
                    <a:bodyPr/>
                    <a:lstStyle/>
                    <a:p>
                      <a:pPr marL="0" marR="0" algn="ctr">
                        <a:lnSpc>
                          <a:spcPct val="115000"/>
                        </a:lnSpc>
                        <a:spcBef>
                          <a:spcPts val="0"/>
                        </a:spcBef>
                        <a:spcAft>
                          <a:spcPts val="1000"/>
                        </a:spcAft>
                        <a:tabLst>
                          <a:tab pos="342900" algn="l"/>
                        </a:tabLst>
                      </a:pPr>
                      <a:r>
                        <a:rPr lang="en-US" sz="2000" dirty="0" smtClean="0">
                          <a:effectLst/>
                          <a:latin typeface="+mn-lt"/>
                          <a:ea typeface="+mn-ea"/>
                          <a:cs typeface="+mn-cs"/>
                        </a:rPr>
                        <a:t>18</a:t>
                      </a:r>
                      <a:endParaRPr lang="en-US" sz="2000" dirty="0">
                        <a:effectLst/>
                        <a:latin typeface="Calibri"/>
                        <a:ea typeface="Calibri"/>
                        <a:cs typeface="Times New Roman"/>
                      </a:endParaRPr>
                    </a:p>
                  </a:txBody>
                  <a:tcPr marL="68579" marR="68579" marT="0" marB="0"/>
                </a:tc>
                <a:extLst>
                  <a:ext uri="{0D108BD9-81ED-4DB2-BD59-A6C34878D82A}">
                    <a16:rowId xmlns:a16="http://schemas.microsoft.com/office/drawing/2014/main" val="10001"/>
                  </a:ext>
                </a:extLst>
              </a:tr>
            </a:tbl>
          </a:graphicData>
        </a:graphic>
      </p:graphicFrame>
      <p:sp>
        <p:nvSpPr>
          <p:cNvPr id="110" name="Oval 133"/>
          <p:cNvSpPr>
            <a:spLocks noChangeArrowheads="1"/>
          </p:cNvSpPr>
          <p:nvPr/>
        </p:nvSpPr>
        <p:spPr bwMode="auto">
          <a:xfrm>
            <a:off x="6808788" y="3557588"/>
            <a:ext cx="227012"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111" name="Oval 133"/>
          <p:cNvSpPr>
            <a:spLocks noChangeArrowheads="1"/>
          </p:cNvSpPr>
          <p:nvPr/>
        </p:nvSpPr>
        <p:spPr bwMode="auto">
          <a:xfrm>
            <a:off x="6470650" y="4500563"/>
            <a:ext cx="227013"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112" name="Oval 133"/>
          <p:cNvSpPr>
            <a:spLocks noChangeArrowheads="1"/>
          </p:cNvSpPr>
          <p:nvPr/>
        </p:nvSpPr>
        <p:spPr bwMode="auto">
          <a:xfrm>
            <a:off x="7124700" y="2581275"/>
            <a:ext cx="227013"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113" name="Line 131"/>
          <p:cNvSpPr>
            <a:spLocks noChangeShapeType="1"/>
          </p:cNvSpPr>
          <p:nvPr/>
        </p:nvSpPr>
        <p:spPr bwMode="auto">
          <a:xfrm flipV="1">
            <a:off x="6265863" y="2427288"/>
            <a:ext cx="1085850" cy="3371850"/>
          </a:xfrm>
          <a:prstGeom prst="line">
            <a:avLst/>
          </a:prstGeom>
          <a:noFill/>
          <a:ln w="28575">
            <a:solidFill>
              <a:srgbClr val="000080"/>
            </a:solidFill>
            <a:round/>
            <a:headEnd type="stealth" w="med" len="med"/>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4" name="TextBox 113"/>
          <p:cNvSpPr txBox="1">
            <a:spLocks noChangeArrowheads="1"/>
          </p:cNvSpPr>
          <p:nvPr/>
        </p:nvSpPr>
        <p:spPr bwMode="auto">
          <a:xfrm>
            <a:off x="696913" y="3709988"/>
            <a:ext cx="3113087"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800">
                <a:solidFill>
                  <a:srgbClr val="FF0000"/>
                </a:solidFill>
              </a:rPr>
              <a:t>Yes – it is a straight line through the origin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6082">
                                            <p:txEl>
                                              <p:pRg st="0" end="0"/>
                                            </p:txEl>
                                          </p:spTgt>
                                        </p:tgtEl>
                                        <p:attrNameLst>
                                          <p:attrName>style.visibility</p:attrName>
                                        </p:attrNameLst>
                                      </p:cBhvr>
                                      <p:to>
                                        <p:strVal val="visible"/>
                                      </p:to>
                                    </p:set>
                                    <p:animEffect transition="in" filter="dissolve">
                                      <p:cBhvr>
                                        <p:cTn id="7" dur="500"/>
                                        <p:tgtEl>
                                          <p:spTgt spid="4608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6153"/>
                                        </p:tgtEl>
                                        <p:attrNameLst>
                                          <p:attrName>style.visibility</p:attrName>
                                        </p:attrNameLst>
                                      </p:cBhvr>
                                      <p:to>
                                        <p:strVal val="visible"/>
                                      </p:to>
                                    </p:set>
                                    <p:animEffect transition="in" filter="fade">
                                      <p:cBhvr>
                                        <p:cTn id="12" dur="500"/>
                                        <p:tgtEl>
                                          <p:spTgt spid="4615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05"/>
                                        </p:tgtEl>
                                        <p:attrNameLst>
                                          <p:attrName>style.visibility</p:attrName>
                                        </p:attrNameLst>
                                      </p:cBhvr>
                                      <p:to>
                                        <p:strVal val="visible"/>
                                      </p:to>
                                    </p:set>
                                    <p:animEffect transition="in" filter="dissolve">
                                      <p:cBhvr>
                                        <p:cTn id="17" dur="500"/>
                                        <p:tgtEl>
                                          <p:spTgt spid="10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6"/>
                                        </p:tgtEl>
                                        <p:attrNameLst>
                                          <p:attrName>style.visibility</p:attrName>
                                        </p:attrNameLst>
                                      </p:cBhvr>
                                      <p:to>
                                        <p:strVal val="visible"/>
                                      </p:to>
                                    </p:set>
                                    <p:animEffect transition="in" filter="dissolve">
                                      <p:cBhvr>
                                        <p:cTn id="22" dur="500"/>
                                        <p:tgtEl>
                                          <p:spTgt spid="10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108"/>
                                        </p:tgtEl>
                                        <p:attrNameLst>
                                          <p:attrName>style.visibility</p:attrName>
                                        </p:attrNameLst>
                                      </p:cBhvr>
                                      <p:to>
                                        <p:strVal val="visible"/>
                                      </p:to>
                                    </p:set>
                                    <p:animEffect transition="in" filter="dissolve">
                                      <p:cBhvr>
                                        <p:cTn id="27" dur="500"/>
                                        <p:tgtEl>
                                          <p:spTgt spid="10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7"/>
                                        </p:tgtEl>
                                        <p:attrNameLst>
                                          <p:attrName>style.visibility</p:attrName>
                                        </p:attrNameLst>
                                      </p:cBhvr>
                                      <p:to>
                                        <p:strVal val="visible"/>
                                      </p:to>
                                    </p:set>
                                    <p:animEffect transition="in" filter="dissolve">
                                      <p:cBhvr>
                                        <p:cTn id="32" dur="500"/>
                                        <p:tgtEl>
                                          <p:spTgt spid="10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1"/>
                                        </p:tgtEl>
                                        <p:attrNameLst>
                                          <p:attrName>style.visibility</p:attrName>
                                        </p:attrNameLst>
                                      </p:cBhvr>
                                      <p:to>
                                        <p:strVal val="visible"/>
                                      </p:to>
                                    </p:set>
                                    <p:animEffect transition="in" filter="dissolve">
                                      <p:cBhvr>
                                        <p:cTn id="37" dur="500"/>
                                        <p:tgtEl>
                                          <p:spTgt spid="11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10"/>
                                        </p:tgtEl>
                                        <p:attrNameLst>
                                          <p:attrName>style.visibility</p:attrName>
                                        </p:attrNameLst>
                                      </p:cBhvr>
                                      <p:to>
                                        <p:strVal val="visible"/>
                                      </p:to>
                                    </p:set>
                                    <p:animEffect transition="in" filter="dissolve">
                                      <p:cBhvr>
                                        <p:cTn id="42" dur="500"/>
                                        <p:tgtEl>
                                          <p:spTgt spid="11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12"/>
                                        </p:tgtEl>
                                        <p:attrNameLst>
                                          <p:attrName>style.visibility</p:attrName>
                                        </p:attrNameLst>
                                      </p:cBhvr>
                                      <p:to>
                                        <p:strVal val="visible"/>
                                      </p:to>
                                    </p:set>
                                    <p:animEffect transition="in" filter="dissolve">
                                      <p:cBhvr>
                                        <p:cTn id="47" dur="500"/>
                                        <p:tgtEl>
                                          <p:spTgt spid="11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113"/>
                                        </p:tgtEl>
                                        <p:attrNameLst>
                                          <p:attrName>style.visibility</p:attrName>
                                        </p:attrNameLst>
                                      </p:cBhvr>
                                      <p:to>
                                        <p:strVal val="visible"/>
                                      </p:to>
                                    </p:set>
                                    <p:animEffect transition="in" filter="wipe(left)">
                                      <p:cBhvr>
                                        <p:cTn id="52" dur="500"/>
                                        <p:tgtEl>
                                          <p:spTgt spid="11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14"/>
                                        </p:tgtEl>
                                        <p:attrNameLst>
                                          <p:attrName>style.visibility</p:attrName>
                                        </p:attrNameLst>
                                      </p:cBhvr>
                                      <p:to>
                                        <p:strVal val="visible"/>
                                      </p:to>
                                    </p:set>
                                    <p:animEffect transition="in" filter="fade">
                                      <p:cBhvr>
                                        <p:cTn id="57" dur="500"/>
                                        <p:tgtEl>
                                          <p:spTgt spid="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p:bldP spid="107" grpId="0"/>
      <p:bldP spid="110" grpId="0" animBg="1"/>
      <p:bldP spid="111" grpId="0" animBg="1"/>
      <p:bldP spid="112" grpId="0" animBg="1"/>
      <p:bldP spid="11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533400" y="685800"/>
            <a:ext cx="8050213"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sz="2200" b="1" u="sng">
                <a:latin typeface="Verdana" panose="020B0604030504040204" pitchFamily="34" charset="0"/>
              </a:rPr>
              <a:t>Example</a:t>
            </a:r>
            <a:r>
              <a:rPr lang="en-US" altLang="en-US" sz="2200" b="1">
                <a:latin typeface="Verdana" panose="020B0604030504040204" pitchFamily="34" charset="0"/>
              </a:rPr>
              <a:t>:</a:t>
            </a:r>
            <a:r>
              <a:rPr lang="en-US" altLang="en-US" sz="2200" b="1"/>
              <a:t> </a:t>
            </a:r>
            <a:r>
              <a:rPr lang="en-US" altLang="en-US" sz="2200"/>
              <a:t>The table below shows the number of calories an athlete burned per minute of exercise.  Determine whether the number of calories burned is proportional to the number of minutes by graphing.  Explain your reasoning.</a:t>
            </a:r>
            <a:endParaRPr lang="en-US" altLang="en-US" sz="2200">
              <a:latin typeface="Verdana" panose="020B0604030504040204" pitchFamily="34" charset="0"/>
            </a:endParaRPr>
          </a:p>
        </p:txBody>
      </p:sp>
      <p:grpSp>
        <p:nvGrpSpPr>
          <p:cNvPr id="56322" name="Group 2"/>
          <p:cNvGrpSpPr>
            <a:grpSpLocks noChangeAspect="1"/>
          </p:cNvGrpSpPr>
          <p:nvPr/>
        </p:nvGrpSpPr>
        <p:grpSpPr bwMode="auto">
          <a:xfrm>
            <a:off x="4587875" y="2633663"/>
            <a:ext cx="3375025" cy="3330575"/>
            <a:chOff x="2455" y="1068"/>
            <a:chExt cx="3298" cy="3255"/>
          </a:xfrm>
        </p:grpSpPr>
        <p:sp>
          <p:nvSpPr>
            <p:cNvPr id="56349" name="AutoShape 3"/>
            <p:cNvSpPr>
              <a:spLocks noChangeAspect="1" noChangeArrowheads="1"/>
            </p:cNvSpPr>
            <p:nvPr/>
          </p:nvSpPr>
          <p:spPr bwMode="auto">
            <a:xfrm>
              <a:off x="2455" y="1068"/>
              <a:ext cx="3298" cy="3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50" name="Rectangle 4"/>
            <p:cNvSpPr>
              <a:spLocks noChangeAspect="1" noChangeArrowheads="1"/>
            </p:cNvSpPr>
            <p:nvPr/>
          </p:nvSpPr>
          <p:spPr bwMode="auto">
            <a:xfrm>
              <a:off x="2455" y="1068"/>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51" name="Rectangle 5"/>
            <p:cNvSpPr>
              <a:spLocks noChangeAspect="1" noChangeArrowheads="1"/>
            </p:cNvSpPr>
            <p:nvPr/>
          </p:nvSpPr>
          <p:spPr bwMode="auto">
            <a:xfrm>
              <a:off x="2785" y="1068"/>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52" name="Rectangle 6"/>
            <p:cNvSpPr>
              <a:spLocks noChangeAspect="1" noChangeArrowheads="1"/>
            </p:cNvSpPr>
            <p:nvPr/>
          </p:nvSpPr>
          <p:spPr bwMode="auto">
            <a:xfrm>
              <a:off x="3115" y="1068"/>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53" name="Rectangle 7"/>
            <p:cNvSpPr>
              <a:spLocks noChangeAspect="1" noChangeArrowheads="1"/>
            </p:cNvSpPr>
            <p:nvPr/>
          </p:nvSpPr>
          <p:spPr bwMode="auto">
            <a:xfrm>
              <a:off x="3445" y="1068"/>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54" name="Rectangle 8"/>
            <p:cNvSpPr>
              <a:spLocks noChangeAspect="1" noChangeArrowheads="1"/>
            </p:cNvSpPr>
            <p:nvPr/>
          </p:nvSpPr>
          <p:spPr bwMode="auto">
            <a:xfrm>
              <a:off x="3764" y="1068"/>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55" name="Rectangle 9"/>
            <p:cNvSpPr>
              <a:spLocks noChangeAspect="1" noChangeArrowheads="1"/>
            </p:cNvSpPr>
            <p:nvPr/>
          </p:nvSpPr>
          <p:spPr bwMode="auto">
            <a:xfrm>
              <a:off x="4104" y="1068"/>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56" name="Rectangle 10"/>
            <p:cNvSpPr>
              <a:spLocks noChangeAspect="1" noChangeArrowheads="1"/>
            </p:cNvSpPr>
            <p:nvPr/>
          </p:nvSpPr>
          <p:spPr bwMode="auto">
            <a:xfrm>
              <a:off x="4434" y="1068"/>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57" name="Rectangle 11"/>
            <p:cNvSpPr>
              <a:spLocks noChangeAspect="1" noChangeArrowheads="1"/>
            </p:cNvSpPr>
            <p:nvPr/>
          </p:nvSpPr>
          <p:spPr bwMode="auto">
            <a:xfrm>
              <a:off x="4764" y="1068"/>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58" name="Rectangle 12"/>
            <p:cNvSpPr>
              <a:spLocks noChangeAspect="1" noChangeArrowheads="1"/>
            </p:cNvSpPr>
            <p:nvPr/>
          </p:nvSpPr>
          <p:spPr bwMode="auto">
            <a:xfrm>
              <a:off x="5093" y="1068"/>
              <a:ext cx="331"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59" name="Rectangle 13"/>
            <p:cNvSpPr>
              <a:spLocks noChangeAspect="1" noChangeArrowheads="1"/>
            </p:cNvSpPr>
            <p:nvPr/>
          </p:nvSpPr>
          <p:spPr bwMode="auto">
            <a:xfrm>
              <a:off x="5424" y="1068"/>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60" name="Rectangle 14"/>
            <p:cNvSpPr>
              <a:spLocks noChangeAspect="1" noChangeArrowheads="1"/>
            </p:cNvSpPr>
            <p:nvPr/>
          </p:nvSpPr>
          <p:spPr bwMode="auto">
            <a:xfrm>
              <a:off x="2455" y="1394"/>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61" name="Rectangle 15"/>
            <p:cNvSpPr>
              <a:spLocks noChangeAspect="1" noChangeArrowheads="1"/>
            </p:cNvSpPr>
            <p:nvPr/>
          </p:nvSpPr>
          <p:spPr bwMode="auto">
            <a:xfrm>
              <a:off x="2785" y="1394"/>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62" name="Rectangle 16"/>
            <p:cNvSpPr>
              <a:spLocks noChangeAspect="1" noChangeArrowheads="1"/>
            </p:cNvSpPr>
            <p:nvPr/>
          </p:nvSpPr>
          <p:spPr bwMode="auto">
            <a:xfrm>
              <a:off x="3115" y="1394"/>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63" name="Rectangle 17"/>
            <p:cNvSpPr>
              <a:spLocks noChangeAspect="1" noChangeArrowheads="1"/>
            </p:cNvSpPr>
            <p:nvPr/>
          </p:nvSpPr>
          <p:spPr bwMode="auto">
            <a:xfrm>
              <a:off x="3445" y="1394"/>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64" name="Rectangle 18"/>
            <p:cNvSpPr>
              <a:spLocks noChangeAspect="1" noChangeArrowheads="1"/>
            </p:cNvSpPr>
            <p:nvPr/>
          </p:nvSpPr>
          <p:spPr bwMode="auto">
            <a:xfrm>
              <a:off x="3774" y="1394"/>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65" name="Rectangle 19"/>
            <p:cNvSpPr>
              <a:spLocks noChangeAspect="1" noChangeArrowheads="1"/>
            </p:cNvSpPr>
            <p:nvPr/>
          </p:nvSpPr>
          <p:spPr bwMode="auto">
            <a:xfrm>
              <a:off x="4104" y="1394"/>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66" name="Rectangle 20"/>
            <p:cNvSpPr>
              <a:spLocks noChangeAspect="1" noChangeArrowheads="1"/>
            </p:cNvSpPr>
            <p:nvPr/>
          </p:nvSpPr>
          <p:spPr bwMode="auto">
            <a:xfrm>
              <a:off x="4434" y="1394"/>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67" name="Rectangle 21"/>
            <p:cNvSpPr>
              <a:spLocks noChangeAspect="1" noChangeArrowheads="1"/>
            </p:cNvSpPr>
            <p:nvPr/>
          </p:nvSpPr>
          <p:spPr bwMode="auto">
            <a:xfrm>
              <a:off x="4764" y="1394"/>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68" name="Rectangle 22"/>
            <p:cNvSpPr>
              <a:spLocks noChangeAspect="1" noChangeArrowheads="1"/>
            </p:cNvSpPr>
            <p:nvPr/>
          </p:nvSpPr>
          <p:spPr bwMode="auto">
            <a:xfrm>
              <a:off x="5093" y="1394"/>
              <a:ext cx="331"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69" name="Rectangle 23"/>
            <p:cNvSpPr>
              <a:spLocks noChangeAspect="1" noChangeArrowheads="1"/>
            </p:cNvSpPr>
            <p:nvPr/>
          </p:nvSpPr>
          <p:spPr bwMode="auto">
            <a:xfrm>
              <a:off x="5424" y="1394"/>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70" name="Rectangle 24"/>
            <p:cNvSpPr>
              <a:spLocks noChangeAspect="1" noChangeArrowheads="1"/>
            </p:cNvSpPr>
            <p:nvPr/>
          </p:nvSpPr>
          <p:spPr bwMode="auto">
            <a:xfrm>
              <a:off x="2455" y="1719"/>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71" name="Rectangle 25"/>
            <p:cNvSpPr>
              <a:spLocks noChangeAspect="1" noChangeArrowheads="1"/>
            </p:cNvSpPr>
            <p:nvPr/>
          </p:nvSpPr>
          <p:spPr bwMode="auto">
            <a:xfrm>
              <a:off x="2785" y="1719"/>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72" name="Rectangle 26"/>
            <p:cNvSpPr>
              <a:spLocks noChangeAspect="1" noChangeArrowheads="1"/>
            </p:cNvSpPr>
            <p:nvPr/>
          </p:nvSpPr>
          <p:spPr bwMode="auto">
            <a:xfrm>
              <a:off x="3115" y="1719"/>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73" name="Rectangle 27"/>
            <p:cNvSpPr>
              <a:spLocks noChangeAspect="1" noChangeArrowheads="1"/>
            </p:cNvSpPr>
            <p:nvPr/>
          </p:nvSpPr>
          <p:spPr bwMode="auto">
            <a:xfrm>
              <a:off x="3445" y="1719"/>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74" name="Rectangle 28"/>
            <p:cNvSpPr>
              <a:spLocks noChangeAspect="1" noChangeArrowheads="1"/>
            </p:cNvSpPr>
            <p:nvPr/>
          </p:nvSpPr>
          <p:spPr bwMode="auto">
            <a:xfrm>
              <a:off x="3774" y="1719"/>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75" name="Rectangle 29"/>
            <p:cNvSpPr>
              <a:spLocks noChangeAspect="1" noChangeArrowheads="1"/>
            </p:cNvSpPr>
            <p:nvPr/>
          </p:nvSpPr>
          <p:spPr bwMode="auto">
            <a:xfrm>
              <a:off x="4104" y="1719"/>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76" name="Rectangle 30"/>
            <p:cNvSpPr>
              <a:spLocks noChangeAspect="1" noChangeArrowheads="1"/>
            </p:cNvSpPr>
            <p:nvPr/>
          </p:nvSpPr>
          <p:spPr bwMode="auto">
            <a:xfrm>
              <a:off x="4434" y="1719"/>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77" name="Rectangle 31"/>
            <p:cNvSpPr>
              <a:spLocks noChangeAspect="1" noChangeArrowheads="1"/>
            </p:cNvSpPr>
            <p:nvPr/>
          </p:nvSpPr>
          <p:spPr bwMode="auto">
            <a:xfrm>
              <a:off x="4764" y="1719"/>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78" name="Rectangle 32"/>
            <p:cNvSpPr>
              <a:spLocks noChangeAspect="1" noChangeArrowheads="1"/>
            </p:cNvSpPr>
            <p:nvPr/>
          </p:nvSpPr>
          <p:spPr bwMode="auto">
            <a:xfrm>
              <a:off x="5093" y="1719"/>
              <a:ext cx="331"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79" name="Rectangle 33"/>
            <p:cNvSpPr>
              <a:spLocks noChangeAspect="1" noChangeArrowheads="1"/>
            </p:cNvSpPr>
            <p:nvPr/>
          </p:nvSpPr>
          <p:spPr bwMode="auto">
            <a:xfrm>
              <a:off x="5424" y="1719"/>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80" name="Rectangle 34"/>
            <p:cNvSpPr>
              <a:spLocks noChangeAspect="1" noChangeArrowheads="1"/>
            </p:cNvSpPr>
            <p:nvPr/>
          </p:nvSpPr>
          <p:spPr bwMode="auto">
            <a:xfrm>
              <a:off x="2455" y="2045"/>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81" name="Rectangle 35"/>
            <p:cNvSpPr>
              <a:spLocks noChangeAspect="1" noChangeArrowheads="1"/>
            </p:cNvSpPr>
            <p:nvPr/>
          </p:nvSpPr>
          <p:spPr bwMode="auto">
            <a:xfrm>
              <a:off x="2785" y="2045"/>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82" name="Rectangle 36"/>
            <p:cNvSpPr>
              <a:spLocks noChangeAspect="1" noChangeArrowheads="1"/>
            </p:cNvSpPr>
            <p:nvPr/>
          </p:nvSpPr>
          <p:spPr bwMode="auto">
            <a:xfrm>
              <a:off x="3115" y="2045"/>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83" name="Rectangle 37"/>
            <p:cNvSpPr>
              <a:spLocks noChangeAspect="1" noChangeArrowheads="1"/>
            </p:cNvSpPr>
            <p:nvPr/>
          </p:nvSpPr>
          <p:spPr bwMode="auto">
            <a:xfrm>
              <a:off x="3445" y="2045"/>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84" name="Rectangle 38"/>
            <p:cNvSpPr>
              <a:spLocks noChangeAspect="1" noChangeArrowheads="1"/>
            </p:cNvSpPr>
            <p:nvPr/>
          </p:nvSpPr>
          <p:spPr bwMode="auto">
            <a:xfrm>
              <a:off x="3774" y="2045"/>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85" name="Rectangle 39"/>
            <p:cNvSpPr>
              <a:spLocks noChangeAspect="1" noChangeArrowheads="1"/>
            </p:cNvSpPr>
            <p:nvPr/>
          </p:nvSpPr>
          <p:spPr bwMode="auto">
            <a:xfrm>
              <a:off x="4104" y="2045"/>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86" name="Rectangle 40"/>
            <p:cNvSpPr>
              <a:spLocks noChangeAspect="1" noChangeArrowheads="1"/>
            </p:cNvSpPr>
            <p:nvPr/>
          </p:nvSpPr>
          <p:spPr bwMode="auto">
            <a:xfrm>
              <a:off x="4434" y="2045"/>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87" name="Rectangle 41"/>
            <p:cNvSpPr>
              <a:spLocks noChangeAspect="1" noChangeArrowheads="1"/>
            </p:cNvSpPr>
            <p:nvPr/>
          </p:nvSpPr>
          <p:spPr bwMode="auto">
            <a:xfrm>
              <a:off x="4764" y="2045"/>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88" name="Rectangle 42"/>
            <p:cNvSpPr>
              <a:spLocks noChangeAspect="1" noChangeArrowheads="1"/>
            </p:cNvSpPr>
            <p:nvPr/>
          </p:nvSpPr>
          <p:spPr bwMode="auto">
            <a:xfrm>
              <a:off x="5093" y="2045"/>
              <a:ext cx="331"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89" name="Rectangle 43"/>
            <p:cNvSpPr>
              <a:spLocks noChangeAspect="1" noChangeArrowheads="1"/>
            </p:cNvSpPr>
            <p:nvPr/>
          </p:nvSpPr>
          <p:spPr bwMode="auto">
            <a:xfrm>
              <a:off x="5424" y="2045"/>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90" name="Rectangle 44"/>
            <p:cNvSpPr>
              <a:spLocks noChangeAspect="1" noChangeArrowheads="1"/>
            </p:cNvSpPr>
            <p:nvPr/>
          </p:nvSpPr>
          <p:spPr bwMode="auto">
            <a:xfrm>
              <a:off x="2455" y="2370"/>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91" name="Rectangle 45"/>
            <p:cNvSpPr>
              <a:spLocks noChangeAspect="1" noChangeArrowheads="1"/>
            </p:cNvSpPr>
            <p:nvPr/>
          </p:nvSpPr>
          <p:spPr bwMode="auto">
            <a:xfrm>
              <a:off x="2785" y="2370"/>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92" name="Rectangle 46"/>
            <p:cNvSpPr>
              <a:spLocks noChangeAspect="1" noChangeArrowheads="1"/>
            </p:cNvSpPr>
            <p:nvPr/>
          </p:nvSpPr>
          <p:spPr bwMode="auto">
            <a:xfrm>
              <a:off x="3115" y="2370"/>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93" name="Rectangle 47"/>
            <p:cNvSpPr>
              <a:spLocks noChangeAspect="1" noChangeArrowheads="1"/>
            </p:cNvSpPr>
            <p:nvPr/>
          </p:nvSpPr>
          <p:spPr bwMode="auto">
            <a:xfrm>
              <a:off x="3445" y="2370"/>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94" name="Rectangle 48"/>
            <p:cNvSpPr>
              <a:spLocks noChangeAspect="1" noChangeArrowheads="1"/>
            </p:cNvSpPr>
            <p:nvPr/>
          </p:nvSpPr>
          <p:spPr bwMode="auto">
            <a:xfrm>
              <a:off x="3774" y="2370"/>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95" name="Rectangle 49"/>
            <p:cNvSpPr>
              <a:spLocks noChangeAspect="1" noChangeArrowheads="1"/>
            </p:cNvSpPr>
            <p:nvPr/>
          </p:nvSpPr>
          <p:spPr bwMode="auto">
            <a:xfrm>
              <a:off x="4104" y="2370"/>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96" name="Rectangle 50"/>
            <p:cNvSpPr>
              <a:spLocks noChangeAspect="1" noChangeArrowheads="1"/>
            </p:cNvSpPr>
            <p:nvPr/>
          </p:nvSpPr>
          <p:spPr bwMode="auto">
            <a:xfrm>
              <a:off x="4434" y="2370"/>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97" name="Rectangle 51"/>
            <p:cNvSpPr>
              <a:spLocks noChangeAspect="1" noChangeArrowheads="1"/>
            </p:cNvSpPr>
            <p:nvPr/>
          </p:nvSpPr>
          <p:spPr bwMode="auto">
            <a:xfrm>
              <a:off x="4764" y="2370"/>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98" name="Rectangle 52"/>
            <p:cNvSpPr>
              <a:spLocks noChangeAspect="1" noChangeArrowheads="1"/>
            </p:cNvSpPr>
            <p:nvPr/>
          </p:nvSpPr>
          <p:spPr bwMode="auto">
            <a:xfrm>
              <a:off x="5093" y="2370"/>
              <a:ext cx="331"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399" name="Rectangle 53"/>
            <p:cNvSpPr>
              <a:spLocks noChangeAspect="1" noChangeArrowheads="1"/>
            </p:cNvSpPr>
            <p:nvPr/>
          </p:nvSpPr>
          <p:spPr bwMode="auto">
            <a:xfrm>
              <a:off x="5424" y="2370"/>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00" name="Rectangle 54"/>
            <p:cNvSpPr>
              <a:spLocks noChangeAspect="1" noChangeArrowheads="1"/>
            </p:cNvSpPr>
            <p:nvPr/>
          </p:nvSpPr>
          <p:spPr bwMode="auto">
            <a:xfrm>
              <a:off x="2455" y="2696"/>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01" name="Rectangle 55"/>
            <p:cNvSpPr>
              <a:spLocks noChangeAspect="1" noChangeArrowheads="1"/>
            </p:cNvSpPr>
            <p:nvPr/>
          </p:nvSpPr>
          <p:spPr bwMode="auto">
            <a:xfrm>
              <a:off x="2785" y="2696"/>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02" name="Rectangle 56"/>
            <p:cNvSpPr>
              <a:spLocks noChangeAspect="1" noChangeArrowheads="1"/>
            </p:cNvSpPr>
            <p:nvPr/>
          </p:nvSpPr>
          <p:spPr bwMode="auto">
            <a:xfrm>
              <a:off x="3115" y="2696"/>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03" name="Rectangle 57"/>
            <p:cNvSpPr>
              <a:spLocks noChangeAspect="1" noChangeArrowheads="1"/>
            </p:cNvSpPr>
            <p:nvPr/>
          </p:nvSpPr>
          <p:spPr bwMode="auto">
            <a:xfrm>
              <a:off x="3445" y="2696"/>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04" name="Rectangle 58"/>
            <p:cNvSpPr>
              <a:spLocks noChangeAspect="1" noChangeArrowheads="1"/>
            </p:cNvSpPr>
            <p:nvPr/>
          </p:nvSpPr>
          <p:spPr bwMode="auto">
            <a:xfrm>
              <a:off x="3774" y="2696"/>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05" name="Rectangle 59"/>
            <p:cNvSpPr>
              <a:spLocks noChangeAspect="1" noChangeArrowheads="1"/>
            </p:cNvSpPr>
            <p:nvPr/>
          </p:nvSpPr>
          <p:spPr bwMode="auto">
            <a:xfrm>
              <a:off x="4104" y="2696"/>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06" name="Rectangle 60"/>
            <p:cNvSpPr>
              <a:spLocks noChangeAspect="1" noChangeArrowheads="1"/>
            </p:cNvSpPr>
            <p:nvPr/>
          </p:nvSpPr>
          <p:spPr bwMode="auto">
            <a:xfrm>
              <a:off x="4434" y="2696"/>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07" name="Rectangle 61"/>
            <p:cNvSpPr>
              <a:spLocks noChangeAspect="1" noChangeArrowheads="1"/>
            </p:cNvSpPr>
            <p:nvPr/>
          </p:nvSpPr>
          <p:spPr bwMode="auto">
            <a:xfrm>
              <a:off x="4764" y="2696"/>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08" name="Rectangle 62"/>
            <p:cNvSpPr>
              <a:spLocks noChangeAspect="1" noChangeArrowheads="1"/>
            </p:cNvSpPr>
            <p:nvPr/>
          </p:nvSpPr>
          <p:spPr bwMode="auto">
            <a:xfrm>
              <a:off x="5093" y="2696"/>
              <a:ext cx="331"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09" name="Rectangle 63"/>
            <p:cNvSpPr>
              <a:spLocks noChangeAspect="1" noChangeArrowheads="1"/>
            </p:cNvSpPr>
            <p:nvPr/>
          </p:nvSpPr>
          <p:spPr bwMode="auto">
            <a:xfrm>
              <a:off x="5424" y="2696"/>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10" name="Rectangle 64"/>
            <p:cNvSpPr>
              <a:spLocks noChangeAspect="1" noChangeArrowheads="1"/>
            </p:cNvSpPr>
            <p:nvPr/>
          </p:nvSpPr>
          <p:spPr bwMode="auto">
            <a:xfrm>
              <a:off x="2455" y="3021"/>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11" name="Rectangle 65"/>
            <p:cNvSpPr>
              <a:spLocks noChangeAspect="1" noChangeArrowheads="1"/>
            </p:cNvSpPr>
            <p:nvPr/>
          </p:nvSpPr>
          <p:spPr bwMode="auto">
            <a:xfrm>
              <a:off x="2785" y="3021"/>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12" name="Rectangle 66"/>
            <p:cNvSpPr>
              <a:spLocks noChangeAspect="1" noChangeArrowheads="1"/>
            </p:cNvSpPr>
            <p:nvPr/>
          </p:nvSpPr>
          <p:spPr bwMode="auto">
            <a:xfrm>
              <a:off x="3115" y="3021"/>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13" name="Rectangle 67"/>
            <p:cNvSpPr>
              <a:spLocks noChangeAspect="1" noChangeArrowheads="1"/>
            </p:cNvSpPr>
            <p:nvPr/>
          </p:nvSpPr>
          <p:spPr bwMode="auto">
            <a:xfrm>
              <a:off x="3445" y="3021"/>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14" name="Rectangle 68"/>
            <p:cNvSpPr>
              <a:spLocks noChangeAspect="1" noChangeArrowheads="1"/>
            </p:cNvSpPr>
            <p:nvPr/>
          </p:nvSpPr>
          <p:spPr bwMode="auto">
            <a:xfrm>
              <a:off x="3774" y="3021"/>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15" name="Rectangle 69"/>
            <p:cNvSpPr>
              <a:spLocks noChangeAspect="1" noChangeArrowheads="1"/>
            </p:cNvSpPr>
            <p:nvPr/>
          </p:nvSpPr>
          <p:spPr bwMode="auto">
            <a:xfrm>
              <a:off x="4104" y="3021"/>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16" name="Rectangle 70"/>
            <p:cNvSpPr>
              <a:spLocks noChangeAspect="1" noChangeArrowheads="1"/>
            </p:cNvSpPr>
            <p:nvPr/>
          </p:nvSpPr>
          <p:spPr bwMode="auto">
            <a:xfrm>
              <a:off x="4434" y="3021"/>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17" name="Rectangle 71"/>
            <p:cNvSpPr>
              <a:spLocks noChangeAspect="1" noChangeArrowheads="1"/>
            </p:cNvSpPr>
            <p:nvPr/>
          </p:nvSpPr>
          <p:spPr bwMode="auto">
            <a:xfrm>
              <a:off x="4764" y="3021"/>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18" name="Rectangle 72"/>
            <p:cNvSpPr>
              <a:spLocks noChangeAspect="1" noChangeArrowheads="1"/>
            </p:cNvSpPr>
            <p:nvPr/>
          </p:nvSpPr>
          <p:spPr bwMode="auto">
            <a:xfrm>
              <a:off x="5093" y="3021"/>
              <a:ext cx="331"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19" name="Rectangle 73"/>
            <p:cNvSpPr>
              <a:spLocks noChangeAspect="1" noChangeArrowheads="1"/>
            </p:cNvSpPr>
            <p:nvPr/>
          </p:nvSpPr>
          <p:spPr bwMode="auto">
            <a:xfrm>
              <a:off x="5424" y="3021"/>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20" name="Rectangle 74"/>
            <p:cNvSpPr>
              <a:spLocks noChangeAspect="1" noChangeArrowheads="1"/>
            </p:cNvSpPr>
            <p:nvPr/>
          </p:nvSpPr>
          <p:spPr bwMode="auto">
            <a:xfrm>
              <a:off x="2455" y="3347"/>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21" name="Rectangle 75"/>
            <p:cNvSpPr>
              <a:spLocks noChangeAspect="1" noChangeArrowheads="1"/>
            </p:cNvSpPr>
            <p:nvPr/>
          </p:nvSpPr>
          <p:spPr bwMode="auto">
            <a:xfrm>
              <a:off x="2785" y="3347"/>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22" name="Rectangle 76"/>
            <p:cNvSpPr>
              <a:spLocks noChangeAspect="1" noChangeArrowheads="1"/>
            </p:cNvSpPr>
            <p:nvPr/>
          </p:nvSpPr>
          <p:spPr bwMode="auto">
            <a:xfrm>
              <a:off x="3115" y="3347"/>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23" name="Rectangle 77"/>
            <p:cNvSpPr>
              <a:spLocks noChangeAspect="1" noChangeArrowheads="1"/>
            </p:cNvSpPr>
            <p:nvPr/>
          </p:nvSpPr>
          <p:spPr bwMode="auto">
            <a:xfrm>
              <a:off x="3445" y="3347"/>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24" name="Rectangle 78"/>
            <p:cNvSpPr>
              <a:spLocks noChangeAspect="1" noChangeArrowheads="1"/>
            </p:cNvSpPr>
            <p:nvPr/>
          </p:nvSpPr>
          <p:spPr bwMode="auto">
            <a:xfrm>
              <a:off x="3774" y="3347"/>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25" name="Rectangle 79"/>
            <p:cNvSpPr>
              <a:spLocks noChangeAspect="1" noChangeArrowheads="1"/>
            </p:cNvSpPr>
            <p:nvPr/>
          </p:nvSpPr>
          <p:spPr bwMode="auto">
            <a:xfrm>
              <a:off x="4104" y="3347"/>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26" name="Rectangle 80"/>
            <p:cNvSpPr>
              <a:spLocks noChangeAspect="1" noChangeArrowheads="1"/>
            </p:cNvSpPr>
            <p:nvPr/>
          </p:nvSpPr>
          <p:spPr bwMode="auto">
            <a:xfrm>
              <a:off x="4434" y="3347"/>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27" name="Rectangle 81"/>
            <p:cNvSpPr>
              <a:spLocks noChangeAspect="1" noChangeArrowheads="1"/>
            </p:cNvSpPr>
            <p:nvPr/>
          </p:nvSpPr>
          <p:spPr bwMode="auto">
            <a:xfrm>
              <a:off x="4764" y="3347"/>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28" name="Rectangle 82"/>
            <p:cNvSpPr>
              <a:spLocks noChangeAspect="1" noChangeArrowheads="1"/>
            </p:cNvSpPr>
            <p:nvPr/>
          </p:nvSpPr>
          <p:spPr bwMode="auto">
            <a:xfrm>
              <a:off x="5093" y="3347"/>
              <a:ext cx="331"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29" name="Rectangle 83"/>
            <p:cNvSpPr>
              <a:spLocks noChangeAspect="1" noChangeArrowheads="1"/>
            </p:cNvSpPr>
            <p:nvPr/>
          </p:nvSpPr>
          <p:spPr bwMode="auto">
            <a:xfrm>
              <a:off x="5424" y="3347"/>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30" name="Rectangle 84"/>
            <p:cNvSpPr>
              <a:spLocks noChangeAspect="1" noChangeArrowheads="1"/>
            </p:cNvSpPr>
            <p:nvPr/>
          </p:nvSpPr>
          <p:spPr bwMode="auto">
            <a:xfrm>
              <a:off x="2455" y="3672"/>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31" name="Rectangle 85"/>
            <p:cNvSpPr>
              <a:spLocks noChangeAspect="1" noChangeArrowheads="1"/>
            </p:cNvSpPr>
            <p:nvPr/>
          </p:nvSpPr>
          <p:spPr bwMode="auto">
            <a:xfrm>
              <a:off x="2785" y="3672"/>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32" name="Rectangle 86"/>
            <p:cNvSpPr>
              <a:spLocks noChangeAspect="1" noChangeArrowheads="1"/>
            </p:cNvSpPr>
            <p:nvPr/>
          </p:nvSpPr>
          <p:spPr bwMode="auto">
            <a:xfrm>
              <a:off x="3115" y="3672"/>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33" name="Rectangle 87"/>
            <p:cNvSpPr>
              <a:spLocks noChangeAspect="1" noChangeArrowheads="1"/>
            </p:cNvSpPr>
            <p:nvPr/>
          </p:nvSpPr>
          <p:spPr bwMode="auto">
            <a:xfrm>
              <a:off x="3445" y="3672"/>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34" name="Rectangle 88"/>
            <p:cNvSpPr>
              <a:spLocks noChangeAspect="1" noChangeArrowheads="1"/>
            </p:cNvSpPr>
            <p:nvPr/>
          </p:nvSpPr>
          <p:spPr bwMode="auto">
            <a:xfrm>
              <a:off x="3774" y="3672"/>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35" name="Rectangle 89"/>
            <p:cNvSpPr>
              <a:spLocks noChangeAspect="1" noChangeArrowheads="1"/>
            </p:cNvSpPr>
            <p:nvPr/>
          </p:nvSpPr>
          <p:spPr bwMode="auto">
            <a:xfrm>
              <a:off x="4104" y="3672"/>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36" name="Rectangle 90"/>
            <p:cNvSpPr>
              <a:spLocks noChangeAspect="1" noChangeArrowheads="1"/>
            </p:cNvSpPr>
            <p:nvPr/>
          </p:nvSpPr>
          <p:spPr bwMode="auto">
            <a:xfrm>
              <a:off x="4434" y="3672"/>
              <a:ext cx="330"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37" name="Rectangle 91"/>
            <p:cNvSpPr>
              <a:spLocks noChangeAspect="1" noChangeArrowheads="1"/>
            </p:cNvSpPr>
            <p:nvPr/>
          </p:nvSpPr>
          <p:spPr bwMode="auto">
            <a:xfrm>
              <a:off x="4764" y="3672"/>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38" name="Rectangle 92"/>
            <p:cNvSpPr>
              <a:spLocks noChangeAspect="1" noChangeArrowheads="1"/>
            </p:cNvSpPr>
            <p:nvPr/>
          </p:nvSpPr>
          <p:spPr bwMode="auto">
            <a:xfrm>
              <a:off x="5093" y="3672"/>
              <a:ext cx="331"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39" name="Rectangle 93"/>
            <p:cNvSpPr>
              <a:spLocks noChangeAspect="1" noChangeArrowheads="1"/>
            </p:cNvSpPr>
            <p:nvPr/>
          </p:nvSpPr>
          <p:spPr bwMode="auto">
            <a:xfrm>
              <a:off x="5424" y="3672"/>
              <a:ext cx="329" cy="326"/>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40" name="Rectangle 94"/>
            <p:cNvSpPr>
              <a:spLocks noChangeAspect="1" noChangeArrowheads="1"/>
            </p:cNvSpPr>
            <p:nvPr/>
          </p:nvSpPr>
          <p:spPr bwMode="auto">
            <a:xfrm>
              <a:off x="2455" y="3998"/>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41" name="Rectangle 95"/>
            <p:cNvSpPr>
              <a:spLocks noChangeAspect="1" noChangeArrowheads="1"/>
            </p:cNvSpPr>
            <p:nvPr/>
          </p:nvSpPr>
          <p:spPr bwMode="auto">
            <a:xfrm>
              <a:off x="2785" y="3998"/>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42" name="Rectangle 96"/>
            <p:cNvSpPr>
              <a:spLocks noChangeAspect="1" noChangeArrowheads="1"/>
            </p:cNvSpPr>
            <p:nvPr/>
          </p:nvSpPr>
          <p:spPr bwMode="auto">
            <a:xfrm>
              <a:off x="3115" y="3998"/>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43" name="Rectangle 97"/>
            <p:cNvSpPr>
              <a:spLocks noChangeAspect="1" noChangeArrowheads="1"/>
            </p:cNvSpPr>
            <p:nvPr/>
          </p:nvSpPr>
          <p:spPr bwMode="auto">
            <a:xfrm>
              <a:off x="3445" y="3998"/>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44" name="Rectangle 98"/>
            <p:cNvSpPr>
              <a:spLocks noChangeAspect="1" noChangeArrowheads="1"/>
            </p:cNvSpPr>
            <p:nvPr/>
          </p:nvSpPr>
          <p:spPr bwMode="auto">
            <a:xfrm>
              <a:off x="3774" y="3998"/>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45" name="Rectangle 99"/>
            <p:cNvSpPr>
              <a:spLocks noChangeAspect="1" noChangeArrowheads="1"/>
            </p:cNvSpPr>
            <p:nvPr/>
          </p:nvSpPr>
          <p:spPr bwMode="auto">
            <a:xfrm>
              <a:off x="4104" y="3998"/>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46" name="Rectangle 100"/>
            <p:cNvSpPr>
              <a:spLocks noChangeAspect="1" noChangeArrowheads="1"/>
            </p:cNvSpPr>
            <p:nvPr/>
          </p:nvSpPr>
          <p:spPr bwMode="auto">
            <a:xfrm>
              <a:off x="4434" y="3998"/>
              <a:ext cx="330"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47" name="Rectangle 101"/>
            <p:cNvSpPr>
              <a:spLocks noChangeAspect="1" noChangeArrowheads="1"/>
            </p:cNvSpPr>
            <p:nvPr/>
          </p:nvSpPr>
          <p:spPr bwMode="auto">
            <a:xfrm>
              <a:off x="4764" y="3998"/>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48" name="Rectangle 102"/>
            <p:cNvSpPr>
              <a:spLocks noChangeAspect="1" noChangeArrowheads="1"/>
            </p:cNvSpPr>
            <p:nvPr/>
          </p:nvSpPr>
          <p:spPr bwMode="auto">
            <a:xfrm>
              <a:off x="5093" y="3998"/>
              <a:ext cx="331"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6449" name="Rectangle 103"/>
            <p:cNvSpPr>
              <a:spLocks noChangeAspect="1" noChangeArrowheads="1"/>
            </p:cNvSpPr>
            <p:nvPr/>
          </p:nvSpPr>
          <p:spPr bwMode="auto">
            <a:xfrm>
              <a:off x="5424" y="3998"/>
              <a:ext cx="329" cy="325"/>
            </a:xfrm>
            <a:prstGeom prst="rect">
              <a:avLst/>
            </a:prstGeom>
            <a:noFill/>
            <a:ln w="9525">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grpSp>
      <p:sp>
        <p:nvSpPr>
          <p:cNvPr id="105" name="Line 104"/>
          <p:cNvSpPr>
            <a:spLocks noChangeAspect="1" noChangeShapeType="1"/>
          </p:cNvSpPr>
          <p:nvPr/>
        </p:nvSpPr>
        <p:spPr bwMode="auto">
          <a:xfrm>
            <a:off x="6275388" y="2286000"/>
            <a:ext cx="0" cy="3841750"/>
          </a:xfrm>
          <a:prstGeom prst="line">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6" name="Text Box 106"/>
          <p:cNvSpPr txBox="1">
            <a:spLocks noChangeArrowheads="1"/>
          </p:cNvSpPr>
          <p:nvPr/>
        </p:nvSpPr>
        <p:spPr bwMode="auto">
          <a:xfrm>
            <a:off x="6470650" y="2132013"/>
            <a:ext cx="6746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i="1">
                <a:latin typeface="Verdana" panose="020B0604030504040204" pitchFamily="34" charset="0"/>
              </a:rPr>
              <a:t>y</a:t>
            </a:r>
            <a:endParaRPr lang="en-US" altLang="en-US" sz="2400">
              <a:latin typeface="Times New Roman" panose="02020603050405020304" pitchFamily="18" charset="0"/>
            </a:endParaRPr>
          </a:p>
        </p:txBody>
      </p:sp>
      <p:sp>
        <p:nvSpPr>
          <p:cNvPr id="107" name="Text Box 106"/>
          <p:cNvSpPr txBox="1">
            <a:spLocks noChangeArrowheads="1"/>
          </p:cNvSpPr>
          <p:nvPr/>
        </p:nvSpPr>
        <p:spPr bwMode="auto">
          <a:xfrm>
            <a:off x="8023225" y="5821363"/>
            <a:ext cx="6746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50000"/>
              </a:spcBef>
            </a:pPr>
            <a:r>
              <a:rPr lang="en-US" altLang="en-US" i="1">
                <a:latin typeface="Verdana" panose="020B0604030504040204" pitchFamily="34" charset="0"/>
              </a:rPr>
              <a:t>x</a:t>
            </a:r>
            <a:endParaRPr lang="en-US" altLang="en-US" sz="2400">
              <a:latin typeface="Times New Roman" panose="02020603050405020304" pitchFamily="18" charset="0"/>
            </a:endParaRPr>
          </a:p>
        </p:txBody>
      </p:sp>
      <p:sp>
        <p:nvSpPr>
          <p:cNvPr id="108" name="Line 135"/>
          <p:cNvSpPr>
            <a:spLocks noChangeShapeType="1"/>
          </p:cNvSpPr>
          <p:nvPr/>
        </p:nvSpPr>
        <p:spPr bwMode="auto">
          <a:xfrm>
            <a:off x="4308475" y="5627688"/>
            <a:ext cx="3830638" cy="4762"/>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46153" name="Table 46152"/>
          <p:cNvGraphicFramePr>
            <a:graphicFrameLocks noGrp="1"/>
          </p:cNvGraphicFramePr>
          <p:nvPr/>
        </p:nvGraphicFramePr>
        <p:xfrm>
          <a:off x="393700" y="2190750"/>
          <a:ext cx="4165600" cy="990600"/>
        </p:xfrm>
        <a:graphic>
          <a:graphicData uri="http://schemas.openxmlformats.org/drawingml/2006/table">
            <a:tbl>
              <a:tblPr firstRow="1" firstCol="1" lastRow="1" lastCol="1" bandRow="1" bandCol="1">
                <a:tableStyleId>{5C22544A-7EE6-4342-B048-85BDC9FD1C3A}</a:tableStyleId>
              </a:tblPr>
              <a:tblGrid>
                <a:gridCol w="2266620">
                  <a:extLst>
                    <a:ext uri="{9D8B030D-6E8A-4147-A177-3AD203B41FA5}">
                      <a16:colId xmlns:a16="http://schemas.microsoft.com/office/drawing/2014/main" val="20000"/>
                    </a:ext>
                  </a:extLst>
                </a:gridCol>
                <a:gridCol w="607674">
                  <a:extLst>
                    <a:ext uri="{9D8B030D-6E8A-4147-A177-3AD203B41FA5}">
                      <a16:colId xmlns:a16="http://schemas.microsoft.com/office/drawing/2014/main" val="20001"/>
                    </a:ext>
                  </a:extLst>
                </a:gridCol>
                <a:gridCol w="683633">
                  <a:extLst>
                    <a:ext uri="{9D8B030D-6E8A-4147-A177-3AD203B41FA5}">
                      <a16:colId xmlns:a16="http://schemas.microsoft.com/office/drawing/2014/main" val="20002"/>
                    </a:ext>
                  </a:extLst>
                </a:gridCol>
                <a:gridCol w="607674">
                  <a:extLst>
                    <a:ext uri="{9D8B030D-6E8A-4147-A177-3AD203B41FA5}">
                      <a16:colId xmlns:a16="http://schemas.microsoft.com/office/drawing/2014/main" val="20003"/>
                    </a:ext>
                  </a:extLst>
                </a:gridCol>
              </a:tblGrid>
              <a:tr h="495300">
                <a:tc>
                  <a:txBody>
                    <a:bodyPr/>
                    <a:lstStyle/>
                    <a:p>
                      <a:pPr marL="0" marR="0" algn="l">
                        <a:lnSpc>
                          <a:spcPct val="115000"/>
                        </a:lnSpc>
                        <a:spcBef>
                          <a:spcPts val="0"/>
                        </a:spcBef>
                        <a:spcAft>
                          <a:spcPts val="1000"/>
                        </a:spcAft>
                        <a:tabLst>
                          <a:tab pos="342900" algn="l"/>
                        </a:tabLst>
                      </a:pPr>
                      <a:r>
                        <a:rPr lang="en-US" sz="2000" dirty="0">
                          <a:effectLst/>
                        </a:rPr>
                        <a:t>Number of Minutes</a:t>
                      </a:r>
                      <a:endParaRPr lang="en-US" sz="2000" dirty="0">
                        <a:effectLst/>
                        <a:latin typeface="Calibri"/>
                        <a:ea typeface="Calibri"/>
                        <a:cs typeface="Times New Roman"/>
                      </a:endParaRPr>
                    </a:p>
                  </a:txBody>
                  <a:tcPr marL="68579" marR="68579" marT="0" marB="0"/>
                </a:tc>
                <a:tc>
                  <a:txBody>
                    <a:bodyPr/>
                    <a:lstStyle/>
                    <a:p>
                      <a:pPr marL="0" marR="0" algn="ctr">
                        <a:lnSpc>
                          <a:spcPct val="115000"/>
                        </a:lnSpc>
                        <a:spcBef>
                          <a:spcPts val="0"/>
                        </a:spcBef>
                        <a:spcAft>
                          <a:spcPts val="1000"/>
                        </a:spcAft>
                        <a:tabLst>
                          <a:tab pos="342900" algn="l"/>
                        </a:tabLst>
                      </a:pPr>
                      <a:r>
                        <a:rPr lang="en-US" sz="2000" dirty="0" smtClean="0">
                          <a:effectLst/>
                          <a:latin typeface="Calibri"/>
                          <a:ea typeface="Calibri"/>
                          <a:cs typeface="Times New Roman"/>
                        </a:rPr>
                        <a:t>1</a:t>
                      </a:r>
                      <a:endParaRPr lang="en-US" sz="2000" dirty="0">
                        <a:effectLst/>
                        <a:latin typeface="Calibri"/>
                        <a:ea typeface="Calibri"/>
                        <a:cs typeface="Times New Roman"/>
                      </a:endParaRPr>
                    </a:p>
                  </a:txBody>
                  <a:tcPr marL="68579" marR="68579" marT="0" marB="0"/>
                </a:tc>
                <a:tc>
                  <a:txBody>
                    <a:bodyPr/>
                    <a:lstStyle/>
                    <a:p>
                      <a:pPr marL="0" marR="0" algn="ctr">
                        <a:lnSpc>
                          <a:spcPct val="115000"/>
                        </a:lnSpc>
                        <a:spcBef>
                          <a:spcPts val="0"/>
                        </a:spcBef>
                        <a:spcAft>
                          <a:spcPts val="1000"/>
                        </a:spcAft>
                        <a:tabLst>
                          <a:tab pos="342900" algn="l"/>
                        </a:tabLst>
                      </a:pPr>
                      <a:r>
                        <a:rPr lang="en-US" sz="2000" dirty="0" smtClean="0">
                          <a:effectLst/>
                          <a:latin typeface="+mn-lt"/>
                          <a:ea typeface="+mn-ea"/>
                          <a:cs typeface="+mn-cs"/>
                        </a:rPr>
                        <a:t>2</a:t>
                      </a:r>
                      <a:endParaRPr lang="en-US" sz="2000" dirty="0">
                        <a:effectLst/>
                        <a:latin typeface="Calibri"/>
                        <a:ea typeface="Calibri"/>
                        <a:cs typeface="Times New Roman"/>
                      </a:endParaRPr>
                    </a:p>
                  </a:txBody>
                  <a:tcPr marL="68579" marR="68579" marT="0" marB="0"/>
                </a:tc>
                <a:tc>
                  <a:txBody>
                    <a:bodyPr/>
                    <a:lstStyle/>
                    <a:p>
                      <a:pPr marL="0" marR="0" algn="ctr">
                        <a:lnSpc>
                          <a:spcPct val="115000"/>
                        </a:lnSpc>
                        <a:spcBef>
                          <a:spcPts val="0"/>
                        </a:spcBef>
                        <a:spcAft>
                          <a:spcPts val="1000"/>
                        </a:spcAft>
                        <a:tabLst>
                          <a:tab pos="342900" algn="l"/>
                        </a:tabLst>
                      </a:pPr>
                      <a:r>
                        <a:rPr lang="en-US" sz="2000" dirty="0" smtClean="0">
                          <a:effectLst/>
                          <a:latin typeface="Calibri"/>
                          <a:ea typeface="Calibri"/>
                          <a:cs typeface="Times New Roman"/>
                        </a:rPr>
                        <a:t>3</a:t>
                      </a:r>
                      <a:endParaRPr lang="en-US" sz="2000" dirty="0">
                        <a:effectLst/>
                        <a:latin typeface="Calibri"/>
                        <a:ea typeface="Calibri"/>
                        <a:cs typeface="Times New Roman"/>
                      </a:endParaRPr>
                    </a:p>
                  </a:txBody>
                  <a:tcPr marL="68579" marR="68579" marT="0" marB="0"/>
                </a:tc>
                <a:extLst>
                  <a:ext uri="{0D108BD9-81ED-4DB2-BD59-A6C34878D82A}">
                    <a16:rowId xmlns:a16="http://schemas.microsoft.com/office/drawing/2014/main" val="10000"/>
                  </a:ext>
                </a:extLst>
              </a:tr>
              <a:tr h="495300">
                <a:tc>
                  <a:txBody>
                    <a:bodyPr/>
                    <a:lstStyle/>
                    <a:p>
                      <a:pPr marL="0" marR="0" algn="l">
                        <a:lnSpc>
                          <a:spcPct val="115000"/>
                        </a:lnSpc>
                        <a:spcBef>
                          <a:spcPts val="0"/>
                        </a:spcBef>
                        <a:spcAft>
                          <a:spcPts val="1000"/>
                        </a:spcAft>
                        <a:tabLst>
                          <a:tab pos="342900" algn="l"/>
                        </a:tabLst>
                      </a:pPr>
                      <a:r>
                        <a:rPr lang="en-US" sz="2000" dirty="0">
                          <a:effectLst/>
                        </a:rPr>
                        <a:t>Number of </a:t>
                      </a:r>
                      <a:r>
                        <a:rPr lang="en-US" sz="2000" dirty="0" smtClean="0">
                          <a:effectLst/>
                        </a:rPr>
                        <a:t>Feet</a:t>
                      </a:r>
                      <a:endParaRPr lang="en-US" sz="2000" dirty="0">
                        <a:effectLst/>
                        <a:latin typeface="Calibri"/>
                        <a:ea typeface="Calibri"/>
                        <a:cs typeface="Times New Roman"/>
                      </a:endParaRPr>
                    </a:p>
                  </a:txBody>
                  <a:tcPr marL="68579" marR="68579" marT="0" marB="0"/>
                </a:tc>
                <a:tc>
                  <a:txBody>
                    <a:bodyPr/>
                    <a:lstStyle/>
                    <a:p>
                      <a:pPr marL="0" marR="0" algn="ctr">
                        <a:lnSpc>
                          <a:spcPct val="115000"/>
                        </a:lnSpc>
                        <a:spcBef>
                          <a:spcPts val="0"/>
                        </a:spcBef>
                        <a:spcAft>
                          <a:spcPts val="1000"/>
                        </a:spcAft>
                        <a:tabLst>
                          <a:tab pos="342900" algn="l"/>
                        </a:tabLst>
                      </a:pPr>
                      <a:r>
                        <a:rPr lang="en-US" sz="2000" dirty="0" smtClean="0">
                          <a:effectLst/>
                          <a:latin typeface="Calibri"/>
                          <a:ea typeface="Calibri"/>
                          <a:cs typeface="Times New Roman"/>
                        </a:rPr>
                        <a:t>4</a:t>
                      </a:r>
                      <a:endParaRPr lang="en-US" sz="2000" dirty="0">
                        <a:effectLst/>
                        <a:latin typeface="Calibri"/>
                        <a:ea typeface="Calibri"/>
                        <a:cs typeface="Times New Roman"/>
                      </a:endParaRPr>
                    </a:p>
                  </a:txBody>
                  <a:tcPr marL="68579" marR="68579" marT="0" marB="0"/>
                </a:tc>
                <a:tc>
                  <a:txBody>
                    <a:bodyPr/>
                    <a:lstStyle/>
                    <a:p>
                      <a:pPr marL="0" marR="0" algn="ctr">
                        <a:lnSpc>
                          <a:spcPct val="115000"/>
                        </a:lnSpc>
                        <a:spcBef>
                          <a:spcPts val="0"/>
                        </a:spcBef>
                        <a:spcAft>
                          <a:spcPts val="1000"/>
                        </a:spcAft>
                        <a:tabLst>
                          <a:tab pos="342900" algn="l"/>
                        </a:tabLst>
                      </a:pPr>
                      <a:r>
                        <a:rPr lang="en-US" sz="2000" dirty="0" smtClean="0">
                          <a:effectLst/>
                          <a:latin typeface="Calibri"/>
                          <a:ea typeface="Calibri"/>
                          <a:cs typeface="Times New Roman"/>
                        </a:rPr>
                        <a:t>8</a:t>
                      </a:r>
                      <a:endParaRPr lang="en-US" sz="2000" dirty="0">
                        <a:effectLst/>
                        <a:latin typeface="Calibri"/>
                        <a:ea typeface="Calibri"/>
                        <a:cs typeface="Times New Roman"/>
                      </a:endParaRPr>
                    </a:p>
                  </a:txBody>
                  <a:tcPr marL="68579" marR="68579" marT="0" marB="0"/>
                </a:tc>
                <a:tc>
                  <a:txBody>
                    <a:bodyPr/>
                    <a:lstStyle/>
                    <a:p>
                      <a:pPr marL="0" marR="0" algn="ctr">
                        <a:lnSpc>
                          <a:spcPct val="115000"/>
                        </a:lnSpc>
                        <a:spcBef>
                          <a:spcPts val="0"/>
                        </a:spcBef>
                        <a:spcAft>
                          <a:spcPts val="1000"/>
                        </a:spcAft>
                        <a:tabLst>
                          <a:tab pos="342900" algn="l"/>
                        </a:tabLst>
                      </a:pPr>
                      <a:r>
                        <a:rPr lang="en-US" sz="2000" dirty="0" smtClean="0">
                          <a:effectLst/>
                          <a:latin typeface="+mn-lt"/>
                          <a:ea typeface="+mn-ea"/>
                          <a:cs typeface="+mn-cs"/>
                        </a:rPr>
                        <a:t>13</a:t>
                      </a:r>
                      <a:endParaRPr lang="en-US" sz="2000" dirty="0">
                        <a:effectLst/>
                        <a:latin typeface="Calibri"/>
                        <a:ea typeface="Calibri"/>
                        <a:cs typeface="Times New Roman"/>
                      </a:endParaRPr>
                    </a:p>
                  </a:txBody>
                  <a:tcPr marL="68579" marR="68579" marT="0" marB="0"/>
                </a:tc>
                <a:extLst>
                  <a:ext uri="{0D108BD9-81ED-4DB2-BD59-A6C34878D82A}">
                    <a16:rowId xmlns:a16="http://schemas.microsoft.com/office/drawing/2014/main" val="10001"/>
                  </a:ext>
                </a:extLst>
              </a:tr>
            </a:tbl>
          </a:graphicData>
        </a:graphic>
      </p:graphicFrame>
      <p:sp>
        <p:nvSpPr>
          <p:cNvPr id="110" name="Oval 133"/>
          <p:cNvSpPr>
            <a:spLocks noChangeArrowheads="1"/>
          </p:cNvSpPr>
          <p:nvPr/>
        </p:nvSpPr>
        <p:spPr bwMode="auto">
          <a:xfrm>
            <a:off x="6837363" y="4206875"/>
            <a:ext cx="227012"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111" name="Oval 133"/>
          <p:cNvSpPr>
            <a:spLocks noChangeArrowheads="1"/>
          </p:cNvSpPr>
          <p:nvPr/>
        </p:nvSpPr>
        <p:spPr bwMode="auto">
          <a:xfrm>
            <a:off x="6499225" y="4889500"/>
            <a:ext cx="228600"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112" name="Oval 133"/>
          <p:cNvSpPr>
            <a:spLocks noChangeArrowheads="1"/>
          </p:cNvSpPr>
          <p:nvPr/>
        </p:nvSpPr>
        <p:spPr bwMode="auto">
          <a:xfrm>
            <a:off x="7173913" y="3390900"/>
            <a:ext cx="227012"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113" name="Line 131"/>
          <p:cNvSpPr>
            <a:spLocks noChangeShapeType="1"/>
          </p:cNvSpPr>
          <p:nvPr/>
        </p:nvSpPr>
        <p:spPr bwMode="auto">
          <a:xfrm flipV="1">
            <a:off x="6238875" y="2757488"/>
            <a:ext cx="1387475" cy="3370262"/>
          </a:xfrm>
          <a:prstGeom prst="line">
            <a:avLst/>
          </a:prstGeom>
          <a:noFill/>
          <a:ln w="28575">
            <a:solidFill>
              <a:srgbClr val="000080"/>
            </a:solidFill>
            <a:round/>
            <a:headEnd type="stealth" w="med" len="med"/>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4" name="TextBox 113"/>
          <p:cNvSpPr txBox="1">
            <a:spLocks noChangeArrowheads="1"/>
          </p:cNvSpPr>
          <p:nvPr/>
        </p:nvSpPr>
        <p:spPr bwMode="auto">
          <a:xfrm>
            <a:off x="696913" y="3709988"/>
            <a:ext cx="3113087"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800">
                <a:solidFill>
                  <a:srgbClr val="FF0000"/>
                </a:solidFill>
              </a:rPr>
              <a:t>No – it is not a straight line and it doesn’t go through the origin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6082">
                                            <p:txEl>
                                              <p:pRg st="0" end="0"/>
                                            </p:txEl>
                                          </p:spTgt>
                                        </p:tgtEl>
                                        <p:attrNameLst>
                                          <p:attrName>style.visibility</p:attrName>
                                        </p:attrNameLst>
                                      </p:cBhvr>
                                      <p:to>
                                        <p:strVal val="visible"/>
                                      </p:to>
                                    </p:set>
                                    <p:animEffect transition="in" filter="dissolve">
                                      <p:cBhvr>
                                        <p:cTn id="7" dur="500"/>
                                        <p:tgtEl>
                                          <p:spTgt spid="4608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6153"/>
                                        </p:tgtEl>
                                        <p:attrNameLst>
                                          <p:attrName>style.visibility</p:attrName>
                                        </p:attrNameLst>
                                      </p:cBhvr>
                                      <p:to>
                                        <p:strVal val="visible"/>
                                      </p:to>
                                    </p:set>
                                    <p:animEffect transition="in" filter="fade">
                                      <p:cBhvr>
                                        <p:cTn id="12" dur="500"/>
                                        <p:tgtEl>
                                          <p:spTgt spid="4615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05"/>
                                        </p:tgtEl>
                                        <p:attrNameLst>
                                          <p:attrName>style.visibility</p:attrName>
                                        </p:attrNameLst>
                                      </p:cBhvr>
                                      <p:to>
                                        <p:strVal val="visible"/>
                                      </p:to>
                                    </p:set>
                                    <p:animEffect transition="in" filter="dissolve">
                                      <p:cBhvr>
                                        <p:cTn id="17" dur="500"/>
                                        <p:tgtEl>
                                          <p:spTgt spid="10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6"/>
                                        </p:tgtEl>
                                        <p:attrNameLst>
                                          <p:attrName>style.visibility</p:attrName>
                                        </p:attrNameLst>
                                      </p:cBhvr>
                                      <p:to>
                                        <p:strVal val="visible"/>
                                      </p:to>
                                    </p:set>
                                    <p:animEffect transition="in" filter="dissolve">
                                      <p:cBhvr>
                                        <p:cTn id="22" dur="500"/>
                                        <p:tgtEl>
                                          <p:spTgt spid="10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108"/>
                                        </p:tgtEl>
                                        <p:attrNameLst>
                                          <p:attrName>style.visibility</p:attrName>
                                        </p:attrNameLst>
                                      </p:cBhvr>
                                      <p:to>
                                        <p:strVal val="visible"/>
                                      </p:to>
                                    </p:set>
                                    <p:animEffect transition="in" filter="dissolve">
                                      <p:cBhvr>
                                        <p:cTn id="27" dur="500"/>
                                        <p:tgtEl>
                                          <p:spTgt spid="10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7"/>
                                        </p:tgtEl>
                                        <p:attrNameLst>
                                          <p:attrName>style.visibility</p:attrName>
                                        </p:attrNameLst>
                                      </p:cBhvr>
                                      <p:to>
                                        <p:strVal val="visible"/>
                                      </p:to>
                                    </p:set>
                                    <p:animEffect transition="in" filter="dissolve">
                                      <p:cBhvr>
                                        <p:cTn id="32" dur="500"/>
                                        <p:tgtEl>
                                          <p:spTgt spid="10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1"/>
                                        </p:tgtEl>
                                        <p:attrNameLst>
                                          <p:attrName>style.visibility</p:attrName>
                                        </p:attrNameLst>
                                      </p:cBhvr>
                                      <p:to>
                                        <p:strVal val="visible"/>
                                      </p:to>
                                    </p:set>
                                    <p:animEffect transition="in" filter="dissolve">
                                      <p:cBhvr>
                                        <p:cTn id="37" dur="500"/>
                                        <p:tgtEl>
                                          <p:spTgt spid="11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10"/>
                                        </p:tgtEl>
                                        <p:attrNameLst>
                                          <p:attrName>style.visibility</p:attrName>
                                        </p:attrNameLst>
                                      </p:cBhvr>
                                      <p:to>
                                        <p:strVal val="visible"/>
                                      </p:to>
                                    </p:set>
                                    <p:animEffect transition="in" filter="dissolve">
                                      <p:cBhvr>
                                        <p:cTn id="42" dur="500"/>
                                        <p:tgtEl>
                                          <p:spTgt spid="11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12"/>
                                        </p:tgtEl>
                                        <p:attrNameLst>
                                          <p:attrName>style.visibility</p:attrName>
                                        </p:attrNameLst>
                                      </p:cBhvr>
                                      <p:to>
                                        <p:strVal val="visible"/>
                                      </p:to>
                                    </p:set>
                                    <p:animEffect transition="in" filter="dissolve">
                                      <p:cBhvr>
                                        <p:cTn id="47" dur="500"/>
                                        <p:tgtEl>
                                          <p:spTgt spid="11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113"/>
                                        </p:tgtEl>
                                        <p:attrNameLst>
                                          <p:attrName>style.visibility</p:attrName>
                                        </p:attrNameLst>
                                      </p:cBhvr>
                                      <p:to>
                                        <p:strVal val="visible"/>
                                      </p:to>
                                    </p:set>
                                    <p:animEffect transition="in" filter="wipe(left)">
                                      <p:cBhvr>
                                        <p:cTn id="52" dur="500"/>
                                        <p:tgtEl>
                                          <p:spTgt spid="11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14"/>
                                        </p:tgtEl>
                                        <p:attrNameLst>
                                          <p:attrName>style.visibility</p:attrName>
                                        </p:attrNameLst>
                                      </p:cBhvr>
                                      <p:to>
                                        <p:strVal val="visible"/>
                                      </p:to>
                                    </p:set>
                                    <p:animEffect transition="in" filter="fade">
                                      <p:cBhvr>
                                        <p:cTn id="57" dur="500"/>
                                        <p:tgtEl>
                                          <p:spTgt spid="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p:bldP spid="107" grpId="0"/>
      <p:bldP spid="110" grpId="0" animBg="1"/>
      <p:bldP spid="111" grpId="0" animBg="1"/>
      <p:bldP spid="112" grpId="0" animBg="1"/>
      <p:bldP spid="11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ctrTitle"/>
          </p:nvPr>
        </p:nvSpPr>
        <p:spPr/>
        <p:txBody>
          <a:bodyPr/>
          <a:lstStyle/>
          <a:p>
            <a:r>
              <a:rPr lang="en-US" altLang="en-US" sz="5000" b="1" smtClean="0">
                <a:solidFill>
                  <a:srgbClr val="001236"/>
                </a:solidFill>
                <a:latin typeface="KG Be Still &amp; Know" pitchFamily="2" charset="0"/>
              </a:rPr>
              <a:t>Slope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685800" y="762000"/>
            <a:ext cx="7924800" cy="5181600"/>
          </a:xfrm>
        </p:spPr>
        <p:txBody>
          <a:bodyPr/>
          <a:lstStyle/>
          <a:p>
            <a:pPr>
              <a:buFont typeface="Arial" charset="0"/>
              <a:buChar char="•"/>
              <a:defRPr/>
            </a:pPr>
            <a:r>
              <a:rPr lang="en-US" sz="3400" dirty="0" smtClean="0">
                <a:solidFill>
                  <a:srgbClr val="001236"/>
                </a:solidFill>
                <a:latin typeface="Andy"/>
              </a:rPr>
              <a:t>.</a:t>
            </a:r>
            <a:r>
              <a:rPr lang="en-US" sz="3400" dirty="0" smtClean="0">
                <a:solidFill>
                  <a:srgbClr val="FF0000"/>
                </a:solidFill>
                <a:latin typeface="Andy"/>
              </a:rPr>
              <a:t>Slope</a:t>
            </a:r>
            <a:r>
              <a:rPr lang="en-US" sz="3400" dirty="0" smtClean="0">
                <a:solidFill>
                  <a:srgbClr val="001236"/>
                </a:solidFill>
                <a:latin typeface="Andy"/>
              </a:rPr>
              <a:t> is the rate of change between any two points on a line</a:t>
            </a:r>
          </a:p>
          <a:p>
            <a:pPr>
              <a:buFont typeface="Arial" charset="0"/>
              <a:buChar char="•"/>
              <a:defRPr/>
            </a:pPr>
            <a:r>
              <a:rPr lang="en-US" sz="3400" dirty="0" smtClean="0">
                <a:solidFill>
                  <a:srgbClr val="001236"/>
                </a:solidFill>
                <a:latin typeface="Andy"/>
              </a:rPr>
              <a:t>The sign of the slope tells you whether the line is </a:t>
            </a:r>
            <a:r>
              <a:rPr lang="en-US" sz="3400" dirty="0" smtClean="0">
                <a:solidFill>
                  <a:srgbClr val="FF0000"/>
                </a:solidFill>
                <a:latin typeface="Andy"/>
              </a:rPr>
              <a:t>positive</a:t>
            </a:r>
            <a:r>
              <a:rPr lang="en-US" sz="3400" dirty="0" smtClean="0">
                <a:solidFill>
                  <a:srgbClr val="001236"/>
                </a:solidFill>
                <a:latin typeface="Andy"/>
              </a:rPr>
              <a:t> or </a:t>
            </a:r>
            <a:r>
              <a:rPr lang="en-US" sz="3400" dirty="0" smtClean="0">
                <a:solidFill>
                  <a:srgbClr val="FF0000"/>
                </a:solidFill>
                <a:latin typeface="Andy"/>
              </a:rPr>
              <a:t>negative</a:t>
            </a:r>
            <a:r>
              <a:rPr lang="en-US" sz="3400" dirty="0" smtClean="0">
                <a:solidFill>
                  <a:srgbClr val="001236"/>
                </a:solidFill>
                <a:latin typeface="Andy"/>
              </a:rPr>
              <a:t>.</a:t>
            </a:r>
          </a:p>
          <a:p>
            <a:pPr>
              <a:buFont typeface="Arial" charset="0"/>
              <a:buChar char="•"/>
              <a:defRPr/>
            </a:pPr>
            <a:r>
              <a:rPr lang="en-US" sz="3400" dirty="0" smtClean="0">
                <a:solidFill>
                  <a:srgbClr val="001236"/>
                </a:solidFill>
                <a:latin typeface="Andy"/>
              </a:rPr>
              <a:t>You can find slope of a line by comparing any </a:t>
            </a:r>
            <a:r>
              <a:rPr lang="en-US" sz="3400" dirty="0" smtClean="0">
                <a:solidFill>
                  <a:srgbClr val="FF0000"/>
                </a:solidFill>
                <a:latin typeface="Andy"/>
              </a:rPr>
              <a:t>two points </a:t>
            </a:r>
            <a:r>
              <a:rPr lang="en-US" sz="3400" dirty="0" smtClean="0">
                <a:solidFill>
                  <a:srgbClr val="001236"/>
                </a:solidFill>
                <a:latin typeface="Andy"/>
              </a:rPr>
              <a:t>on that line</a:t>
            </a:r>
          </a:p>
          <a:p>
            <a:pPr>
              <a:buFont typeface="Arial" charset="0"/>
              <a:buChar char="•"/>
              <a:defRPr/>
            </a:pPr>
            <a:r>
              <a:rPr lang="en-US" sz="3400" dirty="0" smtClean="0">
                <a:solidFill>
                  <a:srgbClr val="001236"/>
                </a:solidFill>
                <a:latin typeface="Andy"/>
              </a:rPr>
              <a:t>Slope is the         or </a:t>
            </a:r>
          </a:p>
          <a:p>
            <a:pPr marL="0" indent="0">
              <a:buFont typeface="Arial" charset="0"/>
              <a:buNone/>
              <a:defRPr/>
            </a:pPr>
            <a:r>
              <a:rPr lang="en-US" dirty="0"/>
              <a:t> </a:t>
            </a:r>
            <a:endParaRPr lang="en-US" sz="2400" dirty="0"/>
          </a:p>
        </p:txBody>
      </p:sp>
      <p:pic>
        <p:nvPicPr>
          <p:cNvPr id="58370"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4038600"/>
            <a:ext cx="752475"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1" name="Picture 3"/>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05400" y="4076700"/>
            <a:ext cx="1814513"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fade">
                                      <p:cBhvr>
                                        <p:cTn id="7" dur="500"/>
                                        <p:tgtEl>
                                          <p:spTgt spid="143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4338">
                                            <p:txEl>
                                              <p:pRg st="1" end="1"/>
                                            </p:txEl>
                                          </p:spTgt>
                                        </p:tgtEl>
                                        <p:attrNameLst>
                                          <p:attrName>style.visibility</p:attrName>
                                        </p:attrNameLst>
                                      </p:cBhvr>
                                      <p:to>
                                        <p:strVal val="visible"/>
                                      </p:to>
                                    </p:set>
                                    <p:animEffect transition="in" filter="fade">
                                      <p:cBhvr>
                                        <p:cTn id="12" dur="500"/>
                                        <p:tgtEl>
                                          <p:spTgt spid="1433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4338">
                                            <p:txEl>
                                              <p:pRg st="2" end="2"/>
                                            </p:txEl>
                                          </p:spTgt>
                                        </p:tgtEl>
                                        <p:attrNameLst>
                                          <p:attrName>style.visibility</p:attrName>
                                        </p:attrNameLst>
                                      </p:cBhvr>
                                      <p:to>
                                        <p:strVal val="visible"/>
                                      </p:to>
                                    </p:set>
                                    <p:animEffect transition="in" filter="fade">
                                      <p:cBhvr>
                                        <p:cTn id="17" dur="500"/>
                                        <p:tgtEl>
                                          <p:spTgt spid="1433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4338">
                                            <p:txEl>
                                              <p:pRg st="3" end="3"/>
                                            </p:txEl>
                                          </p:spTgt>
                                        </p:tgtEl>
                                        <p:attrNameLst>
                                          <p:attrName>style.visibility</p:attrName>
                                        </p:attrNameLst>
                                      </p:cBhvr>
                                      <p:to>
                                        <p:strVal val="visible"/>
                                      </p:to>
                                    </p:set>
                                    <p:animEffect transition="in" filter="fade">
                                      <p:cBhvr>
                                        <p:cTn id="22" dur="500"/>
                                        <p:tgtEl>
                                          <p:spTgt spid="1433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23" name="Text Placeholder 2"/>
          <p:cNvSpPr>
            <a:spLocks noGrp="1"/>
          </p:cNvSpPr>
          <p:nvPr>
            <p:ph type="body" idx="1"/>
          </p:nvPr>
        </p:nvSpPr>
        <p:spPr>
          <a:xfrm>
            <a:off x="304800" y="609600"/>
            <a:ext cx="4040188" cy="639763"/>
          </a:xfrm>
        </p:spPr>
        <p:txBody>
          <a:bodyPr/>
          <a:lstStyle/>
          <a:p>
            <a:pPr algn="ctr"/>
            <a:r>
              <a:rPr lang="en-US" altLang="en-US" smtClean="0">
                <a:latin typeface="appleberry" pitchFamily="2" charset="0"/>
              </a:rPr>
              <a:t>Positive Slope</a:t>
            </a:r>
          </a:p>
        </p:txBody>
      </p:sp>
      <p:sp>
        <p:nvSpPr>
          <p:cNvPr id="19524" name="Content Placeholder 3"/>
          <p:cNvSpPr>
            <a:spLocks noGrp="1"/>
          </p:cNvSpPr>
          <p:nvPr>
            <p:ph sz="half" idx="2"/>
          </p:nvPr>
        </p:nvSpPr>
        <p:spPr>
          <a:xfrm>
            <a:off x="685800" y="1250950"/>
            <a:ext cx="3886200" cy="4830763"/>
          </a:xfrm>
        </p:spPr>
        <p:txBody>
          <a:bodyPr/>
          <a:lstStyle/>
          <a:p>
            <a:endParaRPr lang="en-US" altLang="en-US" smtClean="0">
              <a:latin typeface="Andy"/>
            </a:endParaRPr>
          </a:p>
          <a:p>
            <a:endParaRPr lang="en-US" altLang="en-US" smtClean="0">
              <a:latin typeface="Andy"/>
            </a:endParaRPr>
          </a:p>
          <a:p>
            <a:endParaRPr lang="en-US" altLang="en-US" smtClean="0">
              <a:latin typeface="Andy"/>
            </a:endParaRPr>
          </a:p>
          <a:p>
            <a:endParaRPr lang="en-US" altLang="en-US" smtClean="0">
              <a:latin typeface="Andy"/>
            </a:endParaRPr>
          </a:p>
          <a:p>
            <a:endParaRPr lang="en-US" altLang="en-US" smtClean="0">
              <a:latin typeface="Andy"/>
            </a:endParaRPr>
          </a:p>
          <a:p>
            <a:endParaRPr lang="en-US" altLang="en-US" sz="1200" smtClean="0">
              <a:latin typeface="Andy"/>
            </a:endParaRPr>
          </a:p>
          <a:p>
            <a:r>
              <a:rPr lang="en-US" altLang="en-US" smtClean="0">
                <a:latin typeface="Andy"/>
              </a:rPr>
              <a:t>The line goes up 3 (rise) and over 1 (run).</a:t>
            </a:r>
          </a:p>
          <a:p>
            <a:endParaRPr lang="en-US" altLang="en-US" smtClean="0">
              <a:latin typeface="Andy"/>
            </a:endParaRPr>
          </a:p>
          <a:p>
            <a:endParaRPr lang="en-US" altLang="en-US" smtClean="0">
              <a:latin typeface="Andy"/>
            </a:endParaRPr>
          </a:p>
          <a:p>
            <a:endParaRPr lang="en-US" altLang="en-US" sz="1200" smtClean="0">
              <a:latin typeface="Andy"/>
            </a:endParaRPr>
          </a:p>
          <a:p>
            <a:r>
              <a:rPr lang="en-US" altLang="en-US" smtClean="0">
                <a:solidFill>
                  <a:schemeClr val="tx1"/>
                </a:solidFill>
                <a:latin typeface="Andy"/>
              </a:rPr>
              <a:t>Slope =</a:t>
            </a:r>
            <a:r>
              <a:rPr lang="en-US" altLang="en-US" smtClean="0">
                <a:solidFill>
                  <a:srgbClr val="FF0000"/>
                </a:solidFill>
                <a:latin typeface="Andy"/>
              </a:rPr>
              <a:t> 3</a:t>
            </a:r>
          </a:p>
          <a:p>
            <a:endParaRPr lang="en-US" altLang="en-US" smtClean="0">
              <a:latin typeface="Andy"/>
            </a:endParaRPr>
          </a:p>
          <a:p>
            <a:endParaRPr lang="en-US" altLang="en-US" smtClean="0">
              <a:latin typeface="Andy"/>
            </a:endParaRPr>
          </a:p>
        </p:txBody>
      </p:sp>
      <p:sp>
        <p:nvSpPr>
          <p:cNvPr id="19525" name="Text Placeholder 4"/>
          <p:cNvSpPr>
            <a:spLocks noGrp="1"/>
          </p:cNvSpPr>
          <p:nvPr>
            <p:ph type="body" sz="quarter" idx="3"/>
          </p:nvPr>
        </p:nvSpPr>
        <p:spPr>
          <a:xfrm>
            <a:off x="4648200" y="609600"/>
            <a:ext cx="4041775" cy="639763"/>
          </a:xfrm>
        </p:spPr>
        <p:txBody>
          <a:bodyPr/>
          <a:lstStyle/>
          <a:p>
            <a:pPr algn="ctr"/>
            <a:r>
              <a:rPr lang="en-US" altLang="en-US" smtClean="0">
                <a:latin typeface="appleberry" pitchFamily="2" charset="0"/>
              </a:rPr>
              <a:t>Negative Slope</a:t>
            </a:r>
          </a:p>
        </p:txBody>
      </p:sp>
      <p:pic>
        <p:nvPicPr>
          <p:cNvPr id="1952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295400"/>
            <a:ext cx="2705100" cy="223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27" name="Picture 4"/>
          <p:cNvPicPr>
            <a:picLocks noGrp="1" noChangeAspect="1" noChangeArrowheads="1"/>
          </p:cNvPicPr>
          <p:nvPr>
            <p:ph sz="quarter" idx="4"/>
          </p:nvPr>
        </p:nvPicPr>
        <p:blipFill>
          <a:blip r:embed="rId5">
            <a:extLst>
              <a:ext uri="{28A0092B-C50C-407E-A947-70E740481C1C}">
                <a14:useLocalDpi xmlns:a14="http://schemas.microsoft.com/office/drawing/2010/main" val="0"/>
              </a:ext>
            </a:extLst>
          </a:blip>
          <a:srcRect/>
          <a:stretch>
            <a:fillRect/>
          </a:stretch>
        </p:blipFill>
        <p:spPr>
          <a:xfrm>
            <a:off x="5334000" y="1295400"/>
            <a:ext cx="2667000" cy="2386013"/>
          </a:xfrm>
        </p:spPr>
      </p:pic>
      <p:graphicFrame>
        <p:nvGraphicFramePr>
          <p:cNvPr id="7" name="Object 63"/>
          <p:cNvGraphicFramePr>
            <a:graphicFrameLocks noChangeAspect="1"/>
          </p:cNvGraphicFramePr>
          <p:nvPr/>
        </p:nvGraphicFramePr>
        <p:xfrm>
          <a:off x="838200" y="4572000"/>
          <a:ext cx="1028700" cy="735013"/>
        </p:xfrm>
        <a:graphic>
          <a:graphicData uri="http://schemas.openxmlformats.org/presentationml/2006/ole">
            <mc:AlternateContent xmlns:mc="http://schemas.openxmlformats.org/markup-compatibility/2006">
              <mc:Choice xmlns:v="urn:schemas-microsoft-com:vml" Requires="v">
                <p:oleObj spid="_x0000_s19530" name="Equation" r:id="rId6" imgW="545760" imgH="393480" progId="Equation.3">
                  <p:embed/>
                </p:oleObj>
              </mc:Choice>
              <mc:Fallback>
                <p:oleObj name="Equation" r:id="rId6" imgW="545760" imgH="393480" progId="Equation.3">
                  <p:embed/>
                  <p:pic>
                    <p:nvPicPr>
                      <p:cNvPr id="0" name="Object 6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8200" y="4572000"/>
                        <a:ext cx="1028700" cy="73501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64"/>
          <p:cNvGraphicFramePr>
            <a:graphicFrameLocks noChangeAspect="1"/>
          </p:cNvGraphicFramePr>
          <p:nvPr/>
        </p:nvGraphicFramePr>
        <p:xfrm>
          <a:off x="2057400" y="4572000"/>
          <a:ext cx="2295525" cy="782638"/>
        </p:xfrm>
        <a:graphic>
          <a:graphicData uri="http://schemas.openxmlformats.org/presentationml/2006/ole">
            <mc:AlternateContent xmlns:mc="http://schemas.openxmlformats.org/markup-compatibility/2006">
              <mc:Choice xmlns:v="urn:schemas-microsoft-com:vml" Requires="v">
                <p:oleObj spid="_x0000_s19531" name="Equation" r:id="rId8" imgW="1218960" imgH="419040" progId="Equation.3">
                  <p:embed/>
                </p:oleObj>
              </mc:Choice>
              <mc:Fallback>
                <p:oleObj name="Equation" r:id="rId8" imgW="1218960" imgH="419040" progId="Equation.3">
                  <p:embed/>
                  <p:pic>
                    <p:nvPicPr>
                      <p:cNvPr id="0" name="Object 6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57400" y="4572000"/>
                        <a:ext cx="2295525" cy="78263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528" name="Content Placeholder 3"/>
          <p:cNvSpPr txBox="1">
            <a:spLocks/>
          </p:cNvSpPr>
          <p:nvPr/>
        </p:nvSpPr>
        <p:spPr bwMode="auto">
          <a:xfrm>
            <a:off x="4719638" y="1447800"/>
            <a:ext cx="38862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20000"/>
              </a:spcBef>
              <a:buFont typeface="Arial" panose="020B0604020202020204" pitchFamily="34" charset="0"/>
              <a:buChar char="•"/>
            </a:pPr>
            <a:endParaRPr lang="en-US" altLang="en-US" sz="2400">
              <a:solidFill>
                <a:srgbClr val="376092"/>
              </a:solidFill>
              <a:latin typeface="Andy"/>
            </a:endParaRPr>
          </a:p>
          <a:p>
            <a:pPr>
              <a:spcBef>
                <a:spcPct val="20000"/>
              </a:spcBef>
              <a:buFont typeface="Arial" panose="020B0604020202020204" pitchFamily="34" charset="0"/>
              <a:buChar char="•"/>
            </a:pPr>
            <a:endParaRPr lang="en-US" altLang="en-US" sz="2400">
              <a:solidFill>
                <a:srgbClr val="376092"/>
              </a:solidFill>
              <a:latin typeface="Andy"/>
            </a:endParaRPr>
          </a:p>
          <a:p>
            <a:pPr>
              <a:spcBef>
                <a:spcPct val="20000"/>
              </a:spcBef>
              <a:buFont typeface="Arial" panose="020B0604020202020204" pitchFamily="34" charset="0"/>
              <a:buChar char="•"/>
            </a:pPr>
            <a:endParaRPr lang="en-US" altLang="en-US" sz="2400">
              <a:solidFill>
                <a:srgbClr val="376092"/>
              </a:solidFill>
              <a:latin typeface="Andy"/>
            </a:endParaRPr>
          </a:p>
          <a:p>
            <a:pPr>
              <a:spcBef>
                <a:spcPct val="20000"/>
              </a:spcBef>
              <a:buFont typeface="Arial" panose="020B0604020202020204" pitchFamily="34" charset="0"/>
              <a:buChar char="•"/>
            </a:pPr>
            <a:endParaRPr lang="en-US" altLang="en-US" sz="2400">
              <a:solidFill>
                <a:srgbClr val="376092"/>
              </a:solidFill>
              <a:latin typeface="Andy"/>
            </a:endParaRPr>
          </a:p>
          <a:p>
            <a:pPr>
              <a:spcBef>
                <a:spcPct val="20000"/>
              </a:spcBef>
              <a:buFont typeface="Arial" panose="020B0604020202020204" pitchFamily="34" charset="0"/>
              <a:buChar char="•"/>
            </a:pPr>
            <a:endParaRPr lang="en-US" altLang="en-US" sz="2400">
              <a:solidFill>
                <a:srgbClr val="376092"/>
              </a:solidFill>
              <a:latin typeface="Andy"/>
            </a:endParaRPr>
          </a:p>
          <a:p>
            <a:pPr>
              <a:spcBef>
                <a:spcPct val="20000"/>
              </a:spcBef>
              <a:buFont typeface="Arial" panose="020B0604020202020204" pitchFamily="34" charset="0"/>
              <a:buChar char="•"/>
            </a:pPr>
            <a:r>
              <a:rPr lang="en-US" altLang="en-US" sz="2400">
                <a:solidFill>
                  <a:srgbClr val="376092"/>
                </a:solidFill>
                <a:latin typeface="Andy"/>
              </a:rPr>
              <a:t>The line goes down 2 (rise) and over 1 (run).</a:t>
            </a:r>
          </a:p>
          <a:p>
            <a:pPr>
              <a:spcBef>
                <a:spcPct val="20000"/>
              </a:spcBef>
              <a:buFont typeface="Arial" panose="020B0604020202020204" pitchFamily="34" charset="0"/>
              <a:buChar char="•"/>
            </a:pPr>
            <a:endParaRPr lang="en-US" altLang="en-US" sz="2400">
              <a:solidFill>
                <a:srgbClr val="376092"/>
              </a:solidFill>
              <a:latin typeface="Andy"/>
            </a:endParaRPr>
          </a:p>
          <a:p>
            <a:pPr>
              <a:spcBef>
                <a:spcPct val="20000"/>
              </a:spcBef>
              <a:buFont typeface="Arial" panose="020B0604020202020204" pitchFamily="34" charset="0"/>
              <a:buChar char="•"/>
            </a:pPr>
            <a:endParaRPr lang="en-US" altLang="en-US" sz="2400">
              <a:solidFill>
                <a:srgbClr val="376092"/>
              </a:solidFill>
              <a:latin typeface="Andy"/>
            </a:endParaRPr>
          </a:p>
          <a:p>
            <a:pPr>
              <a:spcBef>
                <a:spcPct val="20000"/>
              </a:spcBef>
              <a:buFont typeface="Arial" panose="020B0604020202020204" pitchFamily="34" charset="0"/>
              <a:buChar char="•"/>
            </a:pPr>
            <a:endParaRPr lang="en-US" altLang="en-US" sz="1200">
              <a:solidFill>
                <a:srgbClr val="376092"/>
              </a:solidFill>
              <a:latin typeface="Andy"/>
            </a:endParaRPr>
          </a:p>
          <a:p>
            <a:pPr>
              <a:spcBef>
                <a:spcPct val="20000"/>
              </a:spcBef>
              <a:buFont typeface="Arial" panose="020B0604020202020204" pitchFamily="34" charset="0"/>
              <a:buChar char="•"/>
            </a:pPr>
            <a:r>
              <a:rPr lang="en-US" altLang="en-US" sz="2400">
                <a:latin typeface="Andy"/>
              </a:rPr>
              <a:t>Slope =</a:t>
            </a:r>
            <a:r>
              <a:rPr lang="en-US" altLang="en-US" sz="2400">
                <a:solidFill>
                  <a:srgbClr val="FF0000"/>
                </a:solidFill>
                <a:latin typeface="Andy"/>
              </a:rPr>
              <a:t> -2</a:t>
            </a:r>
          </a:p>
          <a:p>
            <a:pPr>
              <a:spcBef>
                <a:spcPct val="20000"/>
              </a:spcBef>
              <a:buFont typeface="Arial" panose="020B0604020202020204" pitchFamily="34" charset="0"/>
              <a:buChar char="•"/>
            </a:pPr>
            <a:endParaRPr lang="en-US" altLang="en-US" sz="2400">
              <a:solidFill>
                <a:srgbClr val="376092"/>
              </a:solidFill>
              <a:latin typeface="Andy"/>
            </a:endParaRPr>
          </a:p>
          <a:p>
            <a:pPr>
              <a:spcBef>
                <a:spcPct val="20000"/>
              </a:spcBef>
              <a:buFont typeface="Arial" panose="020B0604020202020204" pitchFamily="34" charset="0"/>
              <a:buChar char="•"/>
            </a:pPr>
            <a:endParaRPr lang="en-US" altLang="en-US" sz="2400">
              <a:solidFill>
                <a:srgbClr val="376092"/>
              </a:solidFill>
              <a:latin typeface="Andy"/>
            </a:endParaRPr>
          </a:p>
        </p:txBody>
      </p:sp>
      <p:graphicFrame>
        <p:nvGraphicFramePr>
          <p:cNvPr id="9" name="Object 65"/>
          <p:cNvGraphicFramePr>
            <a:graphicFrameLocks noChangeAspect="1"/>
          </p:cNvGraphicFramePr>
          <p:nvPr/>
        </p:nvGraphicFramePr>
        <p:xfrm>
          <a:off x="4719638" y="4572000"/>
          <a:ext cx="1268412" cy="735013"/>
        </p:xfrm>
        <a:graphic>
          <a:graphicData uri="http://schemas.openxmlformats.org/presentationml/2006/ole">
            <mc:AlternateContent xmlns:mc="http://schemas.openxmlformats.org/markup-compatibility/2006">
              <mc:Choice xmlns:v="urn:schemas-microsoft-com:vml" Requires="v">
                <p:oleObj spid="_x0000_s19532" name="Equation" r:id="rId10" imgW="672840" imgH="393480" progId="Equation.3">
                  <p:embed/>
                </p:oleObj>
              </mc:Choice>
              <mc:Fallback>
                <p:oleObj name="Equation" r:id="rId10" imgW="672840" imgH="393480" progId="Equation.3">
                  <p:embed/>
                  <p:pic>
                    <p:nvPicPr>
                      <p:cNvPr id="0" name="Object 6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719638" y="4572000"/>
                        <a:ext cx="1268412" cy="73501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66"/>
          <p:cNvGraphicFramePr>
            <a:graphicFrameLocks noChangeAspect="1"/>
          </p:cNvGraphicFramePr>
          <p:nvPr/>
        </p:nvGraphicFramePr>
        <p:xfrm>
          <a:off x="6065838" y="4572000"/>
          <a:ext cx="2509837" cy="782638"/>
        </p:xfrm>
        <a:graphic>
          <a:graphicData uri="http://schemas.openxmlformats.org/presentationml/2006/ole">
            <mc:AlternateContent xmlns:mc="http://schemas.openxmlformats.org/markup-compatibility/2006">
              <mc:Choice xmlns:v="urn:schemas-microsoft-com:vml" Requires="v">
                <p:oleObj spid="_x0000_s19533" name="Equation" r:id="rId12" imgW="1333440" imgH="419040" progId="Equation.3">
                  <p:embed/>
                </p:oleObj>
              </mc:Choice>
              <mc:Fallback>
                <p:oleObj name="Equation" r:id="rId12" imgW="1333440" imgH="419040" progId="Equation.3">
                  <p:embed/>
                  <p:pic>
                    <p:nvPicPr>
                      <p:cNvPr id="0" name="Object 6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065838" y="4572000"/>
                        <a:ext cx="2509837" cy="78263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153400" cy="685800"/>
          </a:xfrm>
        </p:spPr>
        <p:txBody>
          <a:bodyPr>
            <a:normAutofit fontScale="90000"/>
          </a:bodyPr>
          <a:lstStyle/>
          <a:p>
            <a:pPr algn="ctr">
              <a:defRPr/>
            </a:pPr>
            <a:r>
              <a:rPr lang="en-US" sz="2800" dirty="0" smtClean="0">
                <a:latin typeface="appleberry" pitchFamily="2" charset="0"/>
              </a:rPr>
              <a:t>Tell whether the slope is positive or negative .  Then find the slope</a:t>
            </a:r>
            <a:endParaRPr lang="en-US" sz="2800" dirty="0">
              <a:latin typeface="appleberry" pitchFamily="2" charset="0"/>
            </a:endParaRPr>
          </a:p>
        </p:txBody>
      </p:sp>
      <p:sp>
        <p:nvSpPr>
          <p:cNvPr id="3" name="Content Placeholder 2"/>
          <p:cNvSpPr>
            <a:spLocks noGrp="1"/>
          </p:cNvSpPr>
          <p:nvPr>
            <p:ph sz="half" idx="1"/>
          </p:nvPr>
        </p:nvSpPr>
        <p:spPr>
          <a:xfrm>
            <a:off x="609600" y="1600200"/>
            <a:ext cx="3810000" cy="4624388"/>
          </a:xfrm>
        </p:spPr>
        <p:txBody>
          <a:bodyPr/>
          <a:lstStyle/>
          <a:p>
            <a:pPr>
              <a:buFont typeface="Arial" charset="0"/>
              <a:buChar char="•"/>
              <a:defRPr/>
            </a:pPr>
            <a:endParaRPr lang="en-US" dirty="0" smtClean="0"/>
          </a:p>
          <a:p>
            <a:pPr>
              <a:buFont typeface="Arial" charset="0"/>
              <a:buChar char="•"/>
              <a:defRPr/>
            </a:pPr>
            <a:endParaRPr lang="en-US" dirty="0"/>
          </a:p>
          <a:p>
            <a:pPr>
              <a:buFont typeface="Arial" charset="0"/>
              <a:buChar char="•"/>
              <a:defRPr/>
            </a:pPr>
            <a:endParaRPr lang="en-US" dirty="0" smtClean="0"/>
          </a:p>
          <a:p>
            <a:pPr>
              <a:buFont typeface="Arial" charset="0"/>
              <a:buChar char="•"/>
              <a:defRPr/>
            </a:pPr>
            <a:endParaRPr lang="en-US" dirty="0"/>
          </a:p>
          <a:p>
            <a:pPr>
              <a:buFont typeface="Arial" charset="0"/>
              <a:buChar char="•"/>
              <a:defRPr/>
            </a:pPr>
            <a:endParaRPr lang="en-US" dirty="0" smtClean="0"/>
          </a:p>
          <a:p>
            <a:pPr>
              <a:buFont typeface="Arial" charset="0"/>
              <a:buChar char="•"/>
              <a:defRPr/>
            </a:pPr>
            <a:endParaRPr lang="en-US" dirty="0" smtClean="0"/>
          </a:p>
          <a:p>
            <a:pPr marL="0" indent="0">
              <a:buFont typeface="Arial" charset="0"/>
              <a:buNone/>
              <a:defRPr/>
            </a:pPr>
            <a:endParaRPr lang="en-US" sz="1200" dirty="0" smtClean="0"/>
          </a:p>
          <a:p>
            <a:pPr>
              <a:buFont typeface="Arial" charset="0"/>
              <a:buChar char="•"/>
              <a:defRPr/>
            </a:pPr>
            <a:r>
              <a:rPr lang="en-US" dirty="0" smtClean="0">
                <a:solidFill>
                  <a:srgbClr val="FF0000"/>
                </a:solidFill>
              </a:rPr>
              <a:t>Negative</a:t>
            </a:r>
          </a:p>
          <a:p>
            <a:pPr>
              <a:buFont typeface="Arial" charset="0"/>
              <a:buChar char="•"/>
              <a:defRPr/>
            </a:pPr>
            <a:r>
              <a:rPr lang="en-US" dirty="0" smtClean="0">
                <a:solidFill>
                  <a:srgbClr val="FF0000"/>
                </a:solidFill>
              </a:rPr>
              <a:t>Slope = -1</a:t>
            </a:r>
          </a:p>
          <a:p>
            <a:pPr>
              <a:buFont typeface="Arial" charset="0"/>
              <a:buChar char="•"/>
              <a:defRPr/>
            </a:pPr>
            <a:endParaRPr lang="en-US" dirty="0"/>
          </a:p>
        </p:txBody>
      </p:sp>
      <p:graphicFrame>
        <p:nvGraphicFramePr>
          <p:cNvPr id="5" name="Object 30"/>
          <p:cNvGraphicFramePr>
            <a:graphicFrameLocks noChangeAspect="1"/>
          </p:cNvGraphicFramePr>
          <p:nvPr/>
        </p:nvGraphicFramePr>
        <p:xfrm>
          <a:off x="1263650" y="4114800"/>
          <a:ext cx="1196975" cy="735013"/>
        </p:xfrm>
        <a:graphic>
          <a:graphicData uri="http://schemas.openxmlformats.org/presentationml/2006/ole">
            <mc:AlternateContent xmlns:mc="http://schemas.openxmlformats.org/markup-compatibility/2006">
              <mc:Choice xmlns:v="urn:schemas-microsoft-com:vml" Requires="v">
                <p:oleObj spid="_x0000_s20518" name="Equation" r:id="rId4" imgW="634680" imgH="393480" progId="Equation.3">
                  <p:embed/>
                </p:oleObj>
              </mc:Choice>
              <mc:Fallback>
                <p:oleObj name="Equation" r:id="rId4" imgW="634680" imgH="393480" progId="Equation.3">
                  <p:embed/>
                  <p:pic>
                    <p:nvPicPr>
                      <p:cNvPr id="0" name="Object 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63650" y="4114800"/>
                        <a:ext cx="1196975" cy="73501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0514"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54100" y="1447800"/>
            <a:ext cx="2652713"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5" name="Picture 5"/>
          <p:cNvPicPr>
            <a:picLocks noGrp="1" noChangeAspect="1" noChangeArrowheads="1"/>
          </p:cNvPicPr>
          <p:nvPr>
            <p:ph sz="half" idx="2"/>
          </p:nvPr>
        </p:nvPicPr>
        <p:blipFill>
          <a:blip r:embed="rId7">
            <a:extLst>
              <a:ext uri="{28A0092B-C50C-407E-A947-70E740481C1C}">
                <a14:useLocalDpi xmlns:a14="http://schemas.microsoft.com/office/drawing/2010/main" val="0"/>
              </a:ext>
            </a:extLst>
          </a:blip>
          <a:srcRect/>
          <a:stretch>
            <a:fillRect/>
          </a:stretch>
        </p:blipFill>
        <p:spPr>
          <a:xfrm>
            <a:off x="5397500" y="1447800"/>
            <a:ext cx="2768600" cy="2514600"/>
          </a:xfrm>
        </p:spPr>
      </p:pic>
      <p:sp>
        <p:nvSpPr>
          <p:cNvPr id="9" name="Content Placeholder 2"/>
          <p:cNvSpPr txBox="1">
            <a:spLocks/>
          </p:cNvSpPr>
          <p:nvPr/>
        </p:nvSpPr>
        <p:spPr bwMode="auto">
          <a:xfrm>
            <a:off x="4876800" y="1649413"/>
            <a:ext cx="3810000" cy="4625975"/>
          </a:xfrm>
          <a:prstGeom prst="rect">
            <a:avLst/>
          </a:prstGeom>
          <a:noFill/>
          <a:ln w="9525">
            <a:noFill/>
            <a:miter lim="800000"/>
            <a:headEnd/>
            <a:tailEnd/>
          </a:ln>
        </p:spPr>
        <p:txBody>
          <a:bodyPr/>
          <a:lstStyle>
            <a:lvl1pPr marL="342900" indent="-342900" algn="l" rtl="0" eaLnBrk="1" fontAlgn="base" hangingPunct="1">
              <a:spcBef>
                <a:spcPct val="20000"/>
              </a:spcBef>
              <a:spcAft>
                <a:spcPct val="0"/>
              </a:spcAft>
              <a:buFont typeface="Arial" charset="0"/>
              <a:buChar char="•"/>
              <a:defRPr sz="2800" kern="1200">
                <a:solidFill>
                  <a:srgbClr val="376092"/>
                </a:solidFill>
                <a:latin typeface="Andy" pitchFamily="66" charset="0"/>
                <a:ea typeface="+mn-ea"/>
                <a:cs typeface="+mn-cs"/>
              </a:defRPr>
            </a:lvl1pPr>
            <a:lvl2pPr marL="742950" indent="-285750" algn="l" rtl="0" eaLnBrk="1" fontAlgn="base" hangingPunct="1">
              <a:spcBef>
                <a:spcPct val="20000"/>
              </a:spcBef>
              <a:spcAft>
                <a:spcPct val="0"/>
              </a:spcAft>
              <a:buFont typeface="Arial" charset="0"/>
              <a:buChar char="–"/>
              <a:defRPr sz="2400" kern="1200">
                <a:solidFill>
                  <a:srgbClr val="376092"/>
                </a:solidFill>
                <a:latin typeface="Andy" pitchFamily="66" charset="0"/>
                <a:ea typeface="+mn-ea"/>
                <a:cs typeface="+mn-cs"/>
              </a:defRPr>
            </a:lvl2pPr>
            <a:lvl3pPr marL="1143000" indent="-228600" algn="l" rtl="0" eaLnBrk="1" fontAlgn="base" hangingPunct="1">
              <a:spcBef>
                <a:spcPct val="20000"/>
              </a:spcBef>
              <a:spcAft>
                <a:spcPct val="0"/>
              </a:spcAft>
              <a:buFont typeface="Arial" charset="0"/>
              <a:buChar char="•"/>
              <a:defRPr sz="2000" kern="1200">
                <a:solidFill>
                  <a:srgbClr val="376092"/>
                </a:solidFill>
                <a:latin typeface="Andy" pitchFamily="66" charset="0"/>
                <a:ea typeface="+mn-ea"/>
                <a:cs typeface="+mn-cs"/>
              </a:defRPr>
            </a:lvl3pPr>
            <a:lvl4pPr marL="1600200" indent="-228600" algn="l" rtl="0" eaLnBrk="1" fontAlgn="base" hangingPunct="1">
              <a:spcBef>
                <a:spcPct val="20000"/>
              </a:spcBef>
              <a:spcAft>
                <a:spcPct val="0"/>
              </a:spcAft>
              <a:buFont typeface="Arial" charset="0"/>
              <a:buChar char="–"/>
              <a:defRPr sz="1800" kern="1200">
                <a:solidFill>
                  <a:srgbClr val="376092"/>
                </a:solidFill>
                <a:latin typeface="Andy" pitchFamily="66" charset="0"/>
                <a:ea typeface="+mn-ea"/>
                <a:cs typeface="+mn-cs"/>
              </a:defRPr>
            </a:lvl4pPr>
            <a:lvl5pPr marL="2057400" indent="-228600" algn="l" rtl="0" eaLnBrk="1" fontAlgn="base" hangingPunct="1">
              <a:spcBef>
                <a:spcPct val="20000"/>
              </a:spcBef>
              <a:spcAft>
                <a:spcPct val="0"/>
              </a:spcAft>
              <a:buFont typeface="Arial" charset="0"/>
              <a:buChar char="»"/>
              <a:defRPr sz="1800" kern="1200">
                <a:solidFill>
                  <a:srgbClr val="376092"/>
                </a:solidFill>
                <a:latin typeface="Andy" pitchFamily="66" charset="0"/>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marL="0" indent="0">
              <a:buFont typeface="Arial" charset="0"/>
              <a:buNone/>
              <a:defRPr/>
            </a:pPr>
            <a:endParaRPr lang="en-US" sz="1200" dirty="0" smtClean="0"/>
          </a:p>
          <a:p>
            <a:pPr>
              <a:defRPr/>
            </a:pPr>
            <a:r>
              <a:rPr lang="en-US" dirty="0" smtClean="0">
                <a:solidFill>
                  <a:srgbClr val="FF0000"/>
                </a:solidFill>
              </a:rPr>
              <a:t>Positive</a:t>
            </a:r>
          </a:p>
          <a:p>
            <a:pPr>
              <a:defRPr/>
            </a:pPr>
            <a:r>
              <a:rPr lang="en-US" dirty="0" smtClean="0">
                <a:solidFill>
                  <a:srgbClr val="FF0000"/>
                </a:solidFill>
              </a:rPr>
              <a:t>Slope = 4/3 </a:t>
            </a:r>
          </a:p>
          <a:p>
            <a:pPr>
              <a:defRPr/>
            </a:pPr>
            <a:endParaRPr lang="en-US" dirty="0"/>
          </a:p>
        </p:txBody>
      </p:sp>
      <p:graphicFrame>
        <p:nvGraphicFramePr>
          <p:cNvPr id="6" name="Object 31"/>
          <p:cNvGraphicFramePr>
            <a:graphicFrameLocks noChangeAspect="1"/>
          </p:cNvGraphicFramePr>
          <p:nvPr/>
        </p:nvGraphicFramePr>
        <p:xfrm>
          <a:off x="5481638" y="4114800"/>
          <a:ext cx="1054100" cy="735013"/>
        </p:xfrm>
        <a:graphic>
          <a:graphicData uri="http://schemas.openxmlformats.org/presentationml/2006/ole">
            <mc:AlternateContent xmlns:mc="http://schemas.openxmlformats.org/markup-compatibility/2006">
              <mc:Choice xmlns:v="urn:schemas-microsoft-com:vml" Requires="v">
                <p:oleObj spid="_x0000_s20519" name="Equation" r:id="rId8" imgW="558720" imgH="393480" progId="Equation.3">
                  <p:embed/>
                </p:oleObj>
              </mc:Choice>
              <mc:Fallback>
                <p:oleObj name="Equation" r:id="rId8" imgW="558720" imgH="393480" progId="Equation.3">
                  <p:embed/>
                  <p:pic>
                    <p:nvPicPr>
                      <p:cNvPr id="0" name="Object 3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81638" y="4114800"/>
                        <a:ext cx="1054100" cy="73501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153400" cy="685800"/>
          </a:xfrm>
        </p:spPr>
        <p:txBody>
          <a:bodyPr>
            <a:normAutofit fontScale="90000"/>
          </a:bodyPr>
          <a:lstStyle/>
          <a:p>
            <a:pPr algn="ctr">
              <a:defRPr/>
            </a:pPr>
            <a:r>
              <a:rPr lang="en-US" sz="2800" dirty="0" smtClean="0">
                <a:latin typeface="appleberry" pitchFamily="2" charset="0"/>
              </a:rPr>
              <a:t>Use the given slope and point to graph each line</a:t>
            </a:r>
            <a:endParaRPr lang="en-US" sz="2800" dirty="0">
              <a:latin typeface="appleberry" pitchFamily="2" charset="0"/>
            </a:endParaRPr>
          </a:p>
        </p:txBody>
      </p:sp>
      <p:pic>
        <p:nvPicPr>
          <p:cNvPr id="624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882775"/>
            <a:ext cx="39243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6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9150" y="1882775"/>
            <a:ext cx="3856038" cy="375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Oval 133"/>
          <p:cNvSpPr>
            <a:spLocks noChangeArrowheads="1"/>
          </p:cNvSpPr>
          <p:nvPr/>
        </p:nvSpPr>
        <p:spPr bwMode="auto">
          <a:xfrm>
            <a:off x="2819400" y="4267200"/>
            <a:ext cx="227013"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14" name="Oval 133"/>
          <p:cNvSpPr>
            <a:spLocks noChangeArrowheads="1"/>
          </p:cNvSpPr>
          <p:nvPr/>
        </p:nvSpPr>
        <p:spPr bwMode="auto">
          <a:xfrm>
            <a:off x="7010400" y="3836988"/>
            <a:ext cx="227013"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15" name="Oval 133"/>
          <p:cNvSpPr>
            <a:spLocks noChangeArrowheads="1"/>
          </p:cNvSpPr>
          <p:nvPr/>
        </p:nvSpPr>
        <p:spPr bwMode="auto">
          <a:xfrm>
            <a:off x="3351213" y="3276600"/>
            <a:ext cx="227012"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16" name="Oval 133"/>
          <p:cNvSpPr>
            <a:spLocks noChangeArrowheads="1"/>
          </p:cNvSpPr>
          <p:nvPr/>
        </p:nvSpPr>
        <p:spPr bwMode="auto">
          <a:xfrm>
            <a:off x="3100388" y="3760788"/>
            <a:ext cx="227012"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17" name="Line 131"/>
          <p:cNvSpPr>
            <a:spLocks noChangeShapeType="1"/>
          </p:cNvSpPr>
          <p:nvPr/>
        </p:nvSpPr>
        <p:spPr bwMode="auto">
          <a:xfrm flipV="1">
            <a:off x="2286000" y="2074863"/>
            <a:ext cx="1981200" cy="3389312"/>
          </a:xfrm>
          <a:prstGeom prst="line">
            <a:avLst/>
          </a:prstGeom>
          <a:noFill/>
          <a:ln w="28575">
            <a:solidFill>
              <a:srgbClr val="000080"/>
            </a:solidFill>
            <a:round/>
            <a:headEnd type="stealth" w="med" len="med"/>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 name="Line 131"/>
          <p:cNvSpPr>
            <a:spLocks noChangeShapeType="1"/>
          </p:cNvSpPr>
          <p:nvPr/>
        </p:nvSpPr>
        <p:spPr bwMode="auto">
          <a:xfrm flipH="1" flipV="1">
            <a:off x="6324600" y="2971800"/>
            <a:ext cx="1905000" cy="2057400"/>
          </a:xfrm>
          <a:prstGeom prst="line">
            <a:avLst/>
          </a:prstGeom>
          <a:noFill/>
          <a:ln w="28575">
            <a:solidFill>
              <a:srgbClr val="000080"/>
            </a:solidFill>
            <a:round/>
            <a:headEnd type="stealth" w="med" len="med"/>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 name="Oval 133"/>
          <p:cNvSpPr>
            <a:spLocks noChangeArrowheads="1"/>
          </p:cNvSpPr>
          <p:nvPr/>
        </p:nvSpPr>
        <p:spPr bwMode="auto">
          <a:xfrm>
            <a:off x="7277100" y="4065588"/>
            <a:ext cx="227013"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20" name="Oval 133"/>
          <p:cNvSpPr>
            <a:spLocks noChangeArrowheads="1"/>
          </p:cNvSpPr>
          <p:nvPr/>
        </p:nvSpPr>
        <p:spPr bwMode="auto">
          <a:xfrm>
            <a:off x="7513638" y="4343400"/>
            <a:ext cx="227012"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dissolve">
                                      <p:cBhvr>
                                        <p:cTn id="12" dur="500"/>
                                        <p:tgtEl>
                                          <p:spTgt spid="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dissolve">
                                      <p:cBhvr>
                                        <p:cTn id="17" dur="500"/>
                                        <p:tgtEl>
                                          <p:spTgt spid="1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dissolve">
                                      <p:cBhvr>
                                        <p:cTn id="27" dur="500"/>
                                        <p:tgtEl>
                                          <p:spTgt spid="1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dissolve">
                                      <p:cBhvr>
                                        <p:cTn id="32" dur="500"/>
                                        <p:tgtEl>
                                          <p:spTgt spid="1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dissolve">
                                      <p:cBhvr>
                                        <p:cTn id="37" dur="500"/>
                                        <p:tgtEl>
                                          <p:spTgt spid="2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left)">
                                      <p:cBhvr>
                                        <p:cTn id="4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9" grpId="0" animBg="1"/>
      <p:bldP spid="20"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153400" cy="685800"/>
          </a:xfrm>
        </p:spPr>
        <p:txBody>
          <a:bodyPr>
            <a:normAutofit fontScale="90000"/>
          </a:bodyPr>
          <a:lstStyle/>
          <a:p>
            <a:pPr algn="ctr">
              <a:defRPr/>
            </a:pPr>
            <a:r>
              <a:rPr lang="en-US" sz="2800" dirty="0" smtClean="0">
                <a:latin typeface="appleberry" pitchFamily="2" charset="0"/>
              </a:rPr>
              <a:t>Use the given slope and point to graph each line</a:t>
            </a:r>
            <a:endParaRPr lang="en-US" sz="2800" dirty="0">
              <a:latin typeface="appleberry" pitchFamily="2" charset="0"/>
            </a:endParaRPr>
          </a:p>
        </p:txBody>
      </p:sp>
      <p:pic>
        <p:nvPicPr>
          <p:cNvPr id="6451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319213"/>
            <a:ext cx="4114800" cy="456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1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1371600"/>
            <a:ext cx="4038600" cy="453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Oval 133"/>
          <p:cNvSpPr>
            <a:spLocks noChangeArrowheads="1"/>
          </p:cNvSpPr>
          <p:nvPr/>
        </p:nvSpPr>
        <p:spPr bwMode="auto">
          <a:xfrm>
            <a:off x="2873375" y="2971800"/>
            <a:ext cx="227013"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22" name="Oval 133"/>
          <p:cNvSpPr>
            <a:spLocks noChangeArrowheads="1"/>
          </p:cNvSpPr>
          <p:nvPr/>
        </p:nvSpPr>
        <p:spPr bwMode="auto">
          <a:xfrm>
            <a:off x="2211388" y="2667000"/>
            <a:ext cx="227012"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23" name="Oval 133"/>
          <p:cNvSpPr>
            <a:spLocks noChangeArrowheads="1"/>
          </p:cNvSpPr>
          <p:nvPr/>
        </p:nvSpPr>
        <p:spPr bwMode="auto">
          <a:xfrm>
            <a:off x="3505200" y="3276600"/>
            <a:ext cx="227013"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24" name="Line 131"/>
          <p:cNvSpPr>
            <a:spLocks noChangeShapeType="1"/>
          </p:cNvSpPr>
          <p:nvPr/>
        </p:nvSpPr>
        <p:spPr bwMode="auto">
          <a:xfrm flipH="1" flipV="1">
            <a:off x="1600200" y="2438400"/>
            <a:ext cx="2514600" cy="1177925"/>
          </a:xfrm>
          <a:prstGeom prst="line">
            <a:avLst/>
          </a:prstGeom>
          <a:noFill/>
          <a:ln w="28575">
            <a:solidFill>
              <a:srgbClr val="000080"/>
            </a:solidFill>
            <a:round/>
            <a:headEnd type="stealth" w="med" len="med"/>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 name="Oval 133"/>
          <p:cNvSpPr>
            <a:spLocks noChangeArrowheads="1"/>
          </p:cNvSpPr>
          <p:nvPr/>
        </p:nvSpPr>
        <p:spPr bwMode="auto">
          <a:xfrm>
            <a:off x="6324600" y="4572000"/>
            <a:ext cx="227013"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4" name="Oval 133"/>
          <p:cNvSpPr>
            <a:spLocks noChangeArrowheads="1"/>
          </p:cNvSpPr>
          <p:nvPr/>
        </p:nvSpPr>
        <p:spPr bwMode="auto">
          <a:xfrm>
            <a:off x="7162800" y="4267200"/>
            <a:ext cx="227013"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 name="Oval 133"/>
          <p:cNvSpPr>
            <a:spLocks noChangeArrowheads="1"/>
          </p:cNvSpPr>
          <p:nvPr/>
        </p:nvSpPr>
        <p:spPr bwMode="auto">
          <a:xfrm>
            <a:off x="8001000" y="3962400"/>
            <a:ext cx="227013"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6" name="Line 131"/>
          <p:cNvSpPr>
            <a:spLocks noChangeShapeType="1"/>
          </p:cNvSpPr>
          <p:nvPr/>
        </p:nvSpPr>
        <p:spPr bwMode="auto">
          <a:xfrm flipH="1">
            <a:off x="6019800" y="3886200"/>
            <a:ext cx="2438400" cy="914400"/>
          </a:xfrm>
          <a:prstGeom prst="line">
            <a:avLst/>
          </a:prstGeom>
          <a:noFill/>
          <a:ln w="28575">
            <a:solidFill>
              <a:srgbClr val="000080"/>
            </a:solidFill>
            <a:round/>
            <a:headEnd type="stealth" w="med" len="med"/>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ssolve">
                                      <p:cBhvr>
                                        <p:cTn id="7" dur="500"/>
                                        <p:tgtEl>
                                          <p:spTgt spid="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dissolve">
                                      <p:cBhvr>
                                        <p:cTn id="12" dur="500"/>
                                        <p:tgtEl>
                                          <p:spTgt spid="2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dissolve">
                                      <p:cBhvr>
                                        <p:cTn id="17" dur="500"/>
                                        <p:tgtEl>
                                          <p:spTgt spid="2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ipe(left)">
                                      <p:cBhvr>
                                        <p:cTn id="22" dur="500"/>
                                        <p:tgtEl>
                                          <p:spTgt spid="2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dissolve">
                                      <p:cBhvr>
                                        <p:cTn id="27" dur="500"/>
                                        <p:tgtEl>
                                          <p:spTgt spid="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dissolve">
                                      <p:cBhvr>
                                        <p:cTn id="32" dur="500"/>
                                        <p:tgtEl>
                                          <p:spTgt spid="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dissolve">
                                      <p:cBhvr>
                                        <p:cTn id="37" dur="500"/>
                                        <p:tgtEl>
                                          <p:spTgt spid="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left)">
                                      <p:cBhvr>
                                        <p:cTn id="4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3" grpId="0" animBg="1"/>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96200" cy="762000"/>
          </a:xfrm>
        </p:spPr>
        <p:txBody>
          <a:bodyPr/>
          <a:lstStyle/>
          <a:p>
            <a:r>
              <a:rPr lang="en-US" altLang="en-US" b="1" smtClean="0">
                <a:latin typeface="Algerian" panose="04020705040A02060702" pitchFamily="82" charset="0"/>
              </a:rPr>
              <a:t>Try the following </a:t>
            </a:r>
          </a:p>
        </p:txBody>
      </p:sp>
      <p:sp>
        <p:nvSpPr>
          <p:cNvPr id="3" name="Text Placeholder 2"/>
          <p:cNvSpPr>
            <a:spLocks noGrp="1"/>
          </p:cNvSpPr>
          <p:nvPr>
            <p:ph type="body" idx="1"/>
          </p:nvPr>
        </p:nvSpPr>
        <p:spPr>
          <a:xfrm>
            <a:off x="457200" y="1447800"/>
            <a:ext cx="4040188" cy="609600"/>
          </a:xfrm>
        </p:spPr>
        <p:txBody>
          <a:bodyPr/>
          <a:lstStyle/>
          <a:p>
            <a:pPr algn="ctr"/>
            <a:r>
              <a:rPr lang="en-US" altLang="en-US" sz="3000" smtClean="0">
                <a:latin typeface="Andy"/>
              </a:rPr>
              <a:t>Apples to bananas</a:t>
            </a:r>
          </a:p>
        </p:txBody>
      </p:sp>
      <p:sp>
        <p:nvSpPr>
          <p:cNvPr id="4" name="Content Placeholder 3"/>
          <p:cNvSpPr>
            <a:spLocks noGrp="1"/>
          </p:cNvSpPr>
          <p:nvPr>
            <p:ph sz="half" idx="2"/>
          </p:nvPr>
        </p:nvSpPr>
        <p:spPr>
          <a:xfrm>
            <a:off x="762000" y="2133600"/>
            <a:ext cx="3810000" cy="2971800"/>
          </a:xfrm>
        </p:spPr>
        <p:txBody>
          <a:bodyPr/>
          <a:lstStyle/>
          <a:p>
            <a:pPr>
              <a:buFont typeface="Arial" charset="0"/>
              <a:buChar char="•"/>
              <a:defRPr/>
            </a:pPr>
            <a:r>
              <a:rPr lang="en-US" sz="2800" dirty="0" smtClean="0"/>
              <a:t>There are 12 apples and 3 bananas</a:t>
            </a:r>
          </a:p>
          <a:p>
            <a:pPr marL="0" indent="0">
              <a:buFont typeface="Arial" charset="0"/>
              <a:buNone/>
              <a:defRPr/>
            </a:pPr>
            <a:endParaRPr lang="en-US" sz="1200" dirty="0" smtClean="0"/>
          </a:p>
          <a:p>
            <a:pPr>
              <a:buFont typeface="Arial" charset="0"/>
              <a:buChar char="•"/>
              <a:defRPr/>
            </a:pPr>
            <a:r>
              <a:rPr lang="en-US" sz="2800" dirty="0" smtClean="0"/>
              <a:t>So the ratio of apples to bananas is</a:t>
            </a:r>
          </a:p>
          <a:p>
            <a:pPr marL="0" indent="0">
              <a:buFont typeface="Arial" charset="0"/>
              <a:buNone/>
              <a:defRPr/>
            </a:pPr>
            <a:endParaRPr lang="en-US" sz="600" dirty="0"/>
          </a:p>
          <a:p>
            <a:pPr marL="0" indent="0">
              <a:buFont typeface="Arial" charset="0"/>
              <a:buNone/>
              <a:defRPr/>
            </a:pPr>
            <a:r>
              <a:rPr lang="en-US" sz="2800" dirty="0"/>
              <a:t> </a:t>
            </a:r>
            <a:r>
              <a:rPr lang="en-US" sz="2800" dirty="0" smtClean="0"/>
              <a:t>  4:1, 4 to 1, OR </a:t>
            </a:r>
            <a:endParaRPr lang="en-US" sz="2800" dirty="0"/>
          </a:p>
        </p:txBody>
      </p:sp>
      <p:sp>
        <p:nvSpPr>
          <p:cNvPr id="5" name="Text Placeholder 4"/>
          <p:cNvSpPr>
            <a:spLocks noGrp="1"/>
          </p:cNvSpPr>
          <p:nvPr>
            <p:ph type="body" sz="quarter" idx="3"/>
          </p:nvPr>
        </p:nvSpPr>
        <p:spPr>
          <a:xfrm>
            <a:off x="4572000" y="1371600"/>
            <a:ext cx="4041775" cy="639763"/>
          </a:xfrm>
        </p:spPr>
        <p:txBody>
          <a:bodyPr/>
          <a:lstStyle/>
          <a:p>
            <a:pPr algn="ctr"/>
            <a:r>
              <a:rPr lang="en-US" altLang="en-US" sz="3000" smtClean="0">
                <a:latin typeface="Andy"/>
              </a:rPr>
              <a:t>Oranges to apples</a:t>
            </a:r>
          </a:p>
        </p:txBody>
      </p:sp>
      <p:sp>
        <p:nvSpPr>
          <p:cNvPr id="6" name="Content Placeholder 5"/>
          <p:cNvSpPr>
            <a:spLocks noGrp="1"/>
          </p:cNvSpPr>
          <p:nvPr>
            <p:ph sz="quarter" idx="4"/>
          </p:nvPr>
        </p:nvSpPr>
        <p:spPr>
          <a:xfrm>
            <a:off x="4645025" y="2174875"/>
            <a:ext cx="3965575" cy="3951288"/>
          </a:xfrm>
        </p:spPr>
        <p:txBody>
          <a:bodyPr/>
          <a:lstStyle/>
          <a:p>
            <a:r>
              <a:rPr lang="en-US" altLang="en-US" sz="2800" smtClean="0">
                <a:latin typeface="Andy"/>
              </a:rPr>
              <a:t>There are 15 oranges and 12 apples</a:t>
            </a:r>
          </a:p>
          <a:p>
            <a:pPr>
              <a:buFont typeface="Arial" panose="020B0604020202020204" pitchFamily="34" charset="0"/>
              <a:buNone/>
            </a:pPr>
            <a:endParaRPr lang="en-US" altLang="en-US" sz="1200" smtClean="0">
              <a:latin typeface="Andy"/>
            </a:endParaRPr>
          </a:p>
          <a:p>
            <a:r>
              <a:rPr lang="en-US" altLang="en-US" sz="2800" smtClean="0">
                <a:latin typeface="Andy"/>
              </a:rPr>
              <a:t>So the ratio of oranges to apples is</a:t>
            </a:r>
          </a:p>
          <a:p>
            <a:pPr>
              <a:buFont typeface="Arial" panose="020B0604020202020204" pitchFamily="34" charset="0"/>
              <a:buNone/>
            </a:pPr>
            <a:endParaRPr lang="en-US" altLang="en-US" sz="600" smtClean="0">
              <a:latin typeface="Andy"/>
            </a:endParaRPr>
          </a:p>
          <a:p>
            <a:pPr>
              <a:buFont typeface="Arial" panose="020B0604020202020204" pitchFamily="34" charset="0"/>
              <a:buNone/>
            </a:pPr>
            <a:r>
              <a:rPr lang="en-US" altLang="en-US" sz="2800" smtClean="0">
                <a:latin typeface="Andy"/>
              </a:rPr>
              <a:t>    5:4, 5 to 4, OR </a:t>
            </a:r>
          </a:p>
          <a:p>
            <a:endParaRPr lang="en-US" altLang="en-US" smtClean="0">
              <a:latin typeface="Andy"/>
            </a:endParaRPr>
          </a:p>
        </p:txBody>
      </p:sp>
      <p:sp>
        <p:nvSpPr>
          <p:cNvPr id="213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graphicFrame>
        <p:nvGraphicFramePr>
          <p:cNvPr id="8" name="Object 79"/>
          <p:cNvGraphicFramePr>
            <a:graphicFrameLocks noChangeAspect="1"/>
          </p:cNvGraphicFramePr>
          <p:nvPr/>
        </p:nvGraphicFramePr>
        <p:xfrm>
          <a:off x="3505200" y="4114800"/>
          <a:ext cx="355600" cy="911225"/>
        </p:xfrm>
        <a:graphic>
          <a:graphicData uri="http://schemas.openxmlformats.org/presentationml/2006/ole">
            <mc:AlternateContent xmlns:mc="http://schemas.openxmlformats.org/markup-compatibility/2006">
              <mc:Choice xmlns:v="urn:schemas-microsoft-com:vml" Requires="v">
                <p:oleObj spid="_x0000_s2136" name="Equation" r:id="rId4" imgW="152280" imgH="393480" progId="Equation.3">
                  <p:embed/>
                </p:oleObj>
              </mc:Choice>
              <mc:Fallback>
                <p:oleObj name="Equation" r:id="rId4" imgW="152280" imgH="393480" progId="Equation.3">
                  <p:embed/>
                  <p:pic>
                    <p:nvPicPr>
                      <p:cNvPr id="0" name="Object 7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5200" y="4114800"/>
                        <a:ext cx="355600"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0"/>
          <p:cNvGraphicFramePr>
            <a:graphicFrameLocks noChangeAspect="1"/>
          </p:cNvGraphicFramePr>
          <p:nvPr/>
        </p:nvGraphicFramePr>
        <p:xfrm>
          <a:off x="7620000" y="4267200"/>
          <a:ext cx="355600" cy="911225"/>
        </p:xfrm>
        <a:graphic>
          <a:graphicData uri="http://schemas.openxmlformats.org/presentationml/2006/ole">
            <mc:AlternateContent xmlns:mc="http://schemas.openxmlformats.org/markup-compatibility/2006">
              <mc:Choice xmlns:v="urn:schemas-microsoft-com:vml" Requires="v">
                <p:oleObj spid="_x0000_s2137" name="Equation" r:id="rId6" imgW="152280" imgH="393480" progId="Equation.3">
                  <p:embed/>
                </p:oleObj>
              </mc:Choice>
              <mc:Fallback>
                <p:oleObj name="Equation" r:id="rId6" imgW="152280" imgH="393480" progId="Equation.3">
                  <p:embed/>
                  <p:pic>
                    <p:nvPicPr>
                      <p:cNvPr id="0" name="Object 8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00" y="4267200"/>
                        <a:ext cx="355600"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fade">
                                      <p:cBhvr>
                                        <p:cTn id="25" dur="500"/>
                                        <p:tgtEl>
                                          <p:spTgt spid="4">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fade">
                                      <p:cBhvr>
                                        <p:cTn id="35" dur="500"/>
                                        <p:tgtEl>
                                          <p:spTgt spid="5">
                                            <p:txEl>
                                              <p:pRg st="0" end="0"/>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nodeType="click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Effect transition="in" filter="fade">
                                      <p:cBhvr>
                                        <p:cTn id="40" dur="500"/>
                                        <p:tgtEl>
                                          <p:spTgt spid="6">
                                            <p:txEl>
                                              <p:pRg st="0" end="0"/>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presetSubtype="0" fill="hold" nodeType="clickEffect">
                                  <p:stCondLst>
                                    <p:cond delay="0"/>
                                  </p:stCondLst>
                                  <p:childTnLst>
                                    <p:set>
                                      <p:cBhvr>
                                        <p:cTn id="44" dur="1" fill="hold">
                                          <p:stCondLst>
                                            <p:cond delay="0"/>
                                          </p:stCondLst>
                                        </p:cTn>
                                        <p:tgtEl>
                                          <p:spTgt spid="6">
                                            <p:txEl>
                                              <p:pRg st="2" end="2"/>
                                            </p:txEl>
                                          </p:spTgt>
                                        </p:tgtEl>
                                        <p:attrNameLst>
                                          <p:attrName>style.visibility</p:attrName>
                                        </p:attrNameLst>
                                      </p:cBhvr>
                                      <p:to>
                                        <p:strVal val="visible"/>
                                      </p:to>
                                    </p:set>
                                    <p:animEffect transition="in" filter="fade">
                                      <p:cBhvr>
                                        <p:cTn id="45" dur="500"/>
                                        <p:tgtEl>
                                          <p:spTgt spid="6">
                                            <p:txEl>
                                              <p:pRg st="2" end="2"/>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6">
                                            <p:txEl>
                                              <p:pRg st="4" end="4"/>
                                            </p:txEl>
                                          </p:spTgt>
                                        </p:tgtEl>
                                        <p:attrNameLst>
                                          <p:attrName>style.visibility</p:attrName>
                                        </p:attrNameLst>
                                      </p:cBhvr>
                                      <p:to>
                                        <p:strVal val="visible"/>
                                      </p:to>
                                    </p:set>
                                    <p:animEffect transition="in" filter="fade">
                                      <p:cBhvr>
                                        <p:cTn id="48" dur="500"/>
                                        <p:tgtEl>
                                          <p:spTgt spid="6">
                                            <p:txEl>
                                              <p:pRg st="4" end="4"/>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ntr" presetSubtype="0" fill="hold" nodeType="click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fade">
                                      <p:cBhvr>
                                        <p:cTn id="5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153400" cy="685800"/>
          </a:xfrm>
        </p:spPr>
        <p:txBody>
          <a:bodyPr>
            <a:normAutofit fontScale="90000"/>
          </a:bodyPr>
          <a:lstStyle/>
          <a:p>
            <a:pPr algn="ctr">
              <a:defRPr/>
            </a:pPr>
            <a:r>
              <a:rPr lang="en-US" sz="2800" dirty="0" smtClean="0">
                <a:latin typeface="appleberry" pitchFamily="2" charset="0"/>
              </a:rPr>
              <a:t>Use the given slope and point to graph each line</a:t>
            </a:r>
            <a:endParaRPr lang="en-US" sz="2800" dirty="0">
              <a:latin typeface="appleberry" pitchFamily="2" charset="0"/>
            </a:endParaRPr>
          </a:p>
        </p:txBody>
      </p:sp>
      <p:pic>
        <p:nvPicPr>
          <p:cNvPr id="63501" name="Picture 16"/>
          <p:cNvPicPr>
            <a:picLocks noChangeAspect="1" noChangeArrowheads="1"/>
          </p:cNvPicPr>
          <p:nvPr/>
        </p:nvPicPr>
        <p:blipFill>
          <a:blip r:embed="rId3">
            <a:extLst>
              <a:ext uri="{28A0092B-C50C-407E-A947-70E740481C1C}">
                <a14:useLocalDpi xmlns:a14="http://schemas.microsoft.com/office/drawing/2010/main" val="0"/>
              </a:ext>
            </a:extLst>
          </a:blip>
          <a:srcRect l="12381" t="13451" r="58347" b="42857"/>
          <a:stretch>
            <a:fillRect/>
          </a:stretch>
        </p:blipFill>
        <p:spPr bwMode="auto">
          <a:xfrm>
            <a:off x="457200" y="1828800"/>
            <a:ext cx="4114800" cy="393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502" name="Picture 19"/>
          <p:cNvPicPr>
            <a:picLocks noChangeAspect="1" noChangeArrowheads="1"/>
          </p:cNvPicPr>
          <p:nvPr/>
        </p:nvPicPr>
        <p:blipFill>
          <a:blip r:embed="rId3">
            <a:extLst>
              <a:ext uri="{28A0092B-C50C-407E-A947-70E740481C1C}">
                <a14:useLocalDpi xmlns:a14="http://schemas.microsoft.com/office/drawing/2010/main" val="0"/>
              </a:ext>
            </a:extLst>
          </a:blip>
          <a:srcRect l="49519" t="12968" r="25160" b="42892"/>
          <a:stretch>
            <a:fillRect/>
          </a:stretch>
        </p:blipFill>
        <p:spPr bwMode="auto">
          <a:xfrm>
            <a:off x="4648200" y="1676400"/>
            <a:ext cx="367347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Oval 133"/>
          <p:cNvSpPr>
            <a:spLocks noChangeArrowheads="1"/>
          </p:cNvSpPr>
          <p:nvPr/>
        </p:nvSpPr>
        <p:spPr bwMode="auto">
          <a:xfrm>
            <a:off x="1295400" y="2895600"/>
            <a:ext cx="227013"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3" name="Oval 133"/>
          <p:cNvSpPr>
            <a:spLocks noChangeArrowheads="1"/>
          </p:cNvSpPr>
          <p:nvPr/>
        </p:nvSpPr>
        <p:spPr bwMode="auto">
          <a:xfrm>
            <a:off x="2133600" y="3200400"/>
            <a:ext cx="227013"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4" name="Oval 133"/>
          <p:cNvSpPr>
            <a:spLocks noChangeArrowheads="1"/>
          </p:cNvSpPr>
          <p:nvPr/>
        </p:nvSpPr>
        <p:spPr bwMode="auto">
          <a:xfrm>
            <a:off x="2971800" y="3505200"/>
            <a:ext cx="227013"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24" name="Line 131"/>
          <p:cNvSpPr>
            <a:spLocks noChangeShapeType="1"/>
          </p:cNvSpPr>
          <p:nvPr/>
        </p:nvSpPr>
        <p:spPr bwMode="auto">
          <a:xfrm flipH="1" flipV="1">
            <a:off x="914400" y="2819400"/>
            <a:ext cx="2743200" cy="914400"/>
          </a:xfrm>
          <a:prstGeom prst="line">
            <a:avLst/>
          </a:prstGeom>
          <a:noFill/>
          <a:ln w="28575">
            <a:solidFill>
              <a:srgbClr val="000080"/>
            </a:solidFill>
            <a:round/>
            <a:headEnd type="stealth" w="med" len="med"/>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 name="Oval 133"/>
          <p:cNvSpPr>
            <a:spLocks noChangeArrowheads="1"/>
          </p:cNvSpPr>
          <p:nvPr/>
        </p:nvSpPr>
        <p:spPr bwMode="auto">
          <a:xfrm>
            <a:off x="7086600" y="3733800"/>
            <a:ext cx="227013"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6" name="Oval 133"/>
          <p:cNvSpPr>
            <a:spLocks noChangeArrowheads="1"/>
          </p:cNvSpPr>
          <p:nvPr/>
        </p:nvSpPr>
        <p:spPr bwMode="auto">
          <a:xfrm>
            <a:off x="7620000" y="3429000"/>
            <a:ext cx="227013"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7" name="Oval 133"/>
          <p:cNvSpPr>
            <a:spLocks noChangeArrowheads="1"/>
          </p:cNvSpPr>
          <p:nvPr/>
        </p:nvSpPr>
        <p:spPr bwMode="auto">
          <a:xfrm>
            <a:off x="6477000" y="4038600"/>
            <a:ext cx="227013" cy="152400"/>
          </a:xfrm>
          <a:prstGeom prst="ellipse">
            <a:avLst/>
          </a:prstGeom>
          <a:solidFill>
            <a:srgbClr val="FF0000"/>
          </a:solidFill>
          <a:ln w="9525">
            <a:solidFill>
              <a:srgbClr val="FF0000"/>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8" name="Line 131"/>
          <p:cNvSpPr>
            <a:spLocks noChangeShapeType="1"/>
          </p:cNvSpPr>
          <p:nvPr/>
        </p:nvSpPr>
        <p:spPr bwMode="auto">
          <a:xfrm flipH="1">
            <a:off x="6324600" y="3276600"/>
            <a:ext cx="1828800" cy="1066800"/>
          </a:xfrm>
          <a:prstGeom prst="line">
            <a:avLst/>
          </a:prstGeom>
          <a:noFill/>
          <a:ln w="28575">
            <a:solidFill>
              <a:srgbClr val="000080"/>
            </a:solidFill>
            <a:round/>
            <a:headEnd type="stealth" w="med" len="med"/>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ssolve">
                                      <p:cBhvr>
                                        <p:cTn id="7" dur="500"/>
                                        <p:tgtEl>
                                          <p:spTgt spid="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ipe(left)">
                                      <p:cBhvr>
                                        <p:cTn id="22" dur="500"/>
                                        <p:tgtEl>
                                          <p:spTgt spid="2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dissolve">
                                      <p:cBhvr>
                                        <p:cTn id="27" dur="500"/>
                                        <p:tgtEl>
                                          <p:spTgt spid="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dissolve">
                                      <p:cBhvr>
                                        <p:cTn id="32" dur="500"/>
                                        <p:tgtEl>
                                          <p:spTgt spid="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dissolve">
                                      <p:cBhvr>
                                        <p:cTn id="37" dur="500"/>
                                        <p:tgtEl>
                                          <p:spTgt spid="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left)">
                                      <p:cBhvr>
                                        <p:cTn id="4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3" grpId="0" animBg="1"/>
      <p:bldP spid="4" grpId="0" animBg="1"/>
      <p:bldP spid="5" grpId="0" animBg="1"/>
      <p:bldP spid="6" grpId="0" animBg="1"/>
      <p:bldP spid="7"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ctrTitle" idx="4294967295"/>
          </p:nvPr>
        </p:nvSpPr>
        <p:spPr>
          <a:xfrm>
            <a:off x="685800" y="2130425"/>
            <a:ext cx="7772400" cy="1470025"/>
          </a:xfrm>
        </p:spPr>
        <p:txBody>
          <a:bodyPr/>
          <a:lstStyle/>
          <a:p>
            <a:r>
              <a:rPr lang="en-US" altLang="en-US" sz="4600" b="1" smtClean="0">
                <a:solidFill>
                  <a:srgbClr val="001236"/>
                </a:solidFill>
                <a:latin typeface="KG Be Still &amp; Know" pitchFamily="2" charset="0"/>
              </a:rPr>
              <a:t>Rate of Change </a:t>
            </a:r>
            <a:br>
              <a:rPr lang="en-US" altLang="en-US" sz="4600" b="1" smtClean="0">
                <a:solidFill>
                  <a:srgbClr val="001236"/>
                </a:solidFill>
                <a:latin typeface="KG Be Still &amp; Know" pitchFamily="2" charset="0"/>
              </a:rPr>
            </a:br>
            <a:r>
              <a:rPr lang="en-US" altLang="en-US" sz="4600" b="1" smtClean="0">
                <a:solidFill>
                  <a:srgbClr val="001236"/>
                </a:solidFill>
                <a:latin typeface="KG Be Still &amp; Know" pitchFamily="2" charset="0"/>
              </a:rPr>
              <a:t>(Slope)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4294967295"/>
          </p:nvPr>
        </p:nvSpPr>
        <p:spPr>
          <a:xfrm>
            <a:off x="685800" y="762000"/>
            <a:ext cx="7924800" cy="5181600"/>
          </a:xfrm>
        </p:spPr>
        <p:txBody>
          <a:bodyPr/>
          <a:lstStyle/>
          <a:p>
            <a:r>
              <a:rPr lang="en-US" altLang="en-US" sz="3400" smtClean="0">
                <a:solidFill>
                  <a:srgbClr val="001236"/>
                </a:solidFill>
                <a:latin typeface="Andy"/>
              </a:rPr>
              <a:t>.</a:t>
            </a:r>
            <a:r>
              <a:rPr lang="en-US" altLang="en-US" sz="3400" smtClean="0">
                <a:solidFill>
                  <a:srgbClr val="FF0000"/>
                </a:solidFill>
                <a:latin typeface="Andy"/>
              </a:rPr>
              <a:t>Rate of change (slope)</a:t>
            </a:r>
            <a:r>
              <a:rPr lang="en-US" altLang="en-US" sz="3400" smtClean="0">
                <a:solidFill>
                  <a:srgbClr val="001236"/>
                </a:solidFill>
                <a:latin typeface="Andy"/>
              </a:rPr>
              <a:t> describes how one quantity changes in relation to another.</a:t>
            </a:r>
          </a:p>
          <a:p>
            <a:r>
              <a:rPr lang="en-US" altLang="en-US" sz="3400" smtClean="0">
                <a:solidFill>
                  <a:srgbClr val="001236"/>
                </a:solidFill>
                <a:latin typeface="Andy"/>
              </a:rPr>
              <a:t>For </a:t>
            </a:r>
            <a:r>
              <a:rPr lang="en-US" altLang="en-US" sz="3400" smtClean="0">
                <a:solidFill>
                  <a:srgbClr val="F60819"/>
                </a:solidFill>
                <a:latin typeface="Andy"/>
              </a:rPr>
              <a:t>graphs,</a:t>
            </a:r>
            <a:r>
              <a:rPr lang="en-US" altLang="en-US" sz="3400" smtClean="0">
                <a:solidFill>
                  <a:srgbClr val="001236"/>
                </a:solidFill>
                <a:latin typeface="Andy"/>
              </a:rPr>
              <a:t> the rate of change </a:t>
            </a:r>
            <a:r>
              <a:rPr lang="en-US" altLang="en-US" sz="3400" smtClean="0">
                <a:solidFill>
                  <a:srgbClr val="F60819"/>
                </a:solidFill>
                <a:latin typeface="Andy"/>
              </a:rPr>
              <a:t>(slope)</a:t>
            </a:r>
            <a:r>
              <a:rPr lang="en-US" altLang="en-US" sz="3400" smtClean="0">
                <a:solidFill>
                  <a:srgbClr val="001236"/>
                </a:solidFill>
                <a:latin typeface="Andy"/>
              </a:rPr>
              <a:t> is constant </a:t>
            </a:r>
            <a:r>
              <a:rPr lang="en-US" altLang="en-US" sz="3400" smtClean="0">
                <a:solidFill>
                  <a:srgbClr val="F60819"/>
                </a:solidFill>
                <a:latin typeface="Andy"/>
              </a:rPr>
              <a:t>( a straight line)</a:t>
            </a:r>
          </a:p>
          <a:p>
            <a:pPr>
              <a:buFont typeface="Arial" panose="020B0604020202020204" pitchFamily="34" charset="0"/>
              <a:buNone/>
            </a:pPr>
            <a:r>
              <a:rPr lang="en-US" altLang="en-US" smtClean="0">
                <a:latin typeface="Andy"/>
              </a:rPr>
              <a:t> </a:t>
            </a:r>
            <a:endParaRPr lang="en-US" altLang="en-US" sz="2400" smtClean="0">
              <a:latin typeface="Andy"/>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fade">
                                      <p:cBhvr>
                                        <p:cTn id="7" dur="500"/>
                                        <p:tgtEl>
                                          <p:spTgt spid="143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4338">
                                            <p:txEl>
                                              <p:pRg st="1" end="1"/>
                                            </p:txEl>
                                          </p:spTgt>
                                        </p:tgtEl>
                                        <p:attrNameLst>
                                          <p:attrName>style.visibility</p:attrName>
                                        </p:attrNameLst>
                                      </p:cBhvr>
                                      <p:to>
                                        <p:strVal val="visible"/>
                                      </p:to>
                                    </p:set>
                                    <p:animEffect transition="in" filter="fade">
                                      <p:cBhvr>
                                        <p:cTn id="12" dur="500"/>
                                        <p:tgtEl>
                                          <p:spTgt spid="1433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685800"/>
            <a:ext cx="8153400" cy="685800"/>
          </a:xfrm>
        </p:spPr>
        <p:txBody>
          <a:bodyPr>
            <a:normAutofit/>
          </a:bodyPr>
          <a:lstStyle/>
          <a:p>
            <a:r>
              <a:rPr lang="en-US" altLang="en-US" sz="2500" smtClean="0">
                <a:latin typeface="appleberry" pitchFamily="2" charset="0"/>
              </a:rPr>
              <a:t>Tell whether each graph shows a constant or variable rate of change</a:t>
            </a:r>
          </a:p>
        </p:txBody>
      </p:sp>
      <p:pic>
        <p:nvPicPr>
          <p:cNvPr id="114701" name="Picture 22"/>
          <p:cNvPicPr>
            <a:picLocks noChangeAspect="1" noChangeArrowheads="1"/>
          </p:cNvPicPr>
          <p:nvPr/>
        </p:nvPicPr>
        <p:blipFill>
          <a:blip r:embed="rId3">
            <a:extLst>
              <a:ext uri="{28A0092B-C50C-407E-A947-70E740481C1C}">
                <a14:useLocalDpi xmlns:a14="http://schemas.microsoft.com/office/drawing/2010/main" val="0"/>
              </a:ext>
            </a:extLst>
          </a:blip>
          <a:srcRect l="12686" t="47681" r="63481" b="17207"/>
          <a:stretch>
            <a:fillRect/>
          </a:stretch>
        </p:blipFill>
        <p:spPr bwMode="auto">
          <a:xfrm>
            <a:off x="609600" y="1600200"/>
            <a:ext cx="217170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685800"/>
            <a:ext cx="8153400" cy="685800"/>
          </a:xfrm>
        </p:spPr>
        <p:txBody>
          <a:bodyPr>
            <a:normAutofit/>
          </a:bodyPr>
          <a:lstStyle/>
          <a:p>
            <a:r>
              <a:rPr lang="en-US" altLang="en-US" sz="2500" smtClean="0">
                <a:latin typeface="appleberry" pitchFamily="2" charset="0"/>
              </a:rPr>
              <a:t>Tell whether each graph shows a constant or variable rate of change</a:t>
            </a:r>
          </a:p>
        </p:txBody>
      </p:sp>
      <p:pic>
        <p:nvPicPr>
          <p:cNvPr id="116739" name="Picture 22"/>
          <p:cNvPicPr>
            <a:picLocks noChangeAspect="1" noChangeArrowheads="1"/>
          </p:cNvPicPr>
          <p:nvPr/>
        </p:nvPicPr>
        <p:blipFill>
          <a:blip r:embed="rId3">
            <a:extLst>
              <a:ext uri="{28A0092B-C50C-407E-A947-70E740481C1C}">
                <a14:useLocalDpi xmlns:a14="http://schemas.microsoft.com/office/drawing/2010/main" val="0"/>
              </a:ext>
            </a:extLst>
          </a:blip>
          <a:srcRect l="12686" t="47681" r="63481" b="17207"/>
          <a:stretch>
            <a:fillRect/>
          </a:stretch>
        </p:blipFill>
        <p:spPr bwMode="auto">
          <a:xfrm>
            <a:off x="609600" y="1600200"/>
            <a:ext cx="217170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685800"/>
            <a:ext cx="8153400" cy="685800"/>
          </a:xfrm>
        </p:spPr>
        <p:txBody>
          <a:bodyPr>
            <a:normAutofit/>
          </a:bodyPr>
          <a:lstStyle/>
          <a:p>
            <a:r>
              <a:rPr lang="en-US" altLang="en-US" sz="2500" smtClean="0">
                <a:latin typeface="appleberry" pitchFamily="2" charset="0"/>
              </a:rPr>
              <a:t>Tell whether each graph shows a constant or variable rate of change</a:t>
            </a:r>
          </a:p>
        </p:txBody>
      </p:sp>
      <p:pic>
        <p:nvPicPr>
          <p:cNvPr id="118787" name="Picture 22"/>
          <p:cNvPicPr>
            <a:picLocks noChangeAspect="1" noChangeArrowheads="1"/>
          </p:cNvPicPr>
          <p:nvPr/>
        </p:nvPicPr>
        <p:blipFill>
          <a:blip r:embed="rId3">
            <a:extLst>
              <a:ext uri="{28A0092B-C50C-407E-A947-70E740481C1C}">
                <a14:useLocalDpi xmlns:a14="http://schemas.microsoft.com/office/drawing/2010/main" val="0"/>
              </a:ext>
            </a:extLst>
          </a:blip>
          <a:srcRect l="12686" t="47681" r="63481" b="17207"/>
          <a:stretch>
            <a:fillRect/>
          </a:stretch>
        </p:blipFill>
        <p:spPr bwMode="auto">
          <a:xfrm>
            <a:off x="609600" y="1600200"/>
            <a:ext cx="217170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ctrTitle" idx="4294967295"/>
          </p:nvPr>
        </p:nvSpPr>
        <p:spPr>
          <a:xfrm>
            <a:off x="685800" y="2130425"/>
            <a:ext cx="7772400" cy="1470025"/>
          </a:xfrm>
        </p:spPr>
        <p:txBody>
          <a:bodyPr/>
          <a:lstStyle/>
          <a:p>
            <a:r>
              <a:rPr lang="en-US" altLang="en-US" sz="4600" b="1" smtClean="0">
                <a:solidFill>
                  <a:srgbClr val="001236"/>
                </a:solidFill>
                <a:latin typeface="KG Be Still &amp; Know" pitchFamily="2" charset="0"/>
              </a:rPr>
              <a:t>Proportional Relationships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4294967295"/>
          </p:nvPr>
        </p:nvSpPr>
        <p:spPr>
          <a:xfrm>
            <a:off x="685800" y="762000"/>
            <a:ext cx="7924800" cy="5181600"/>
          </a:xfrm>
        </p:spPr>
        <p:txBody>
          <a:bodyPr/>
          <a:lstStyle/>
          <a:p>
            <a:r>
              <a:rPr lang="en-US" altLang="en-US" sz="3400" smtClean="0">
                <a:solidFill>
                  <a:srgbClr val="001236"/>
                </a:solidFill>
                <a:latin typeface="Andy"/>
              </a:rPr>
              <a:t>A </a:t>
            </a:r>
            <a:r>
              <a:rPr lang="en-US" altLang="en-US" sz="3400" smtClean="0">
                <a:solidFill>
                  <a:srgbClr val="FF0000"/>
                </a:solidFill>
                <a:latin typeface="Andy"/>
              </a:rPr>
              <a:t>proportional relationship </a:t>
            </a:r>
            <a:r>
              <a:rPr lang="en-US" altLang="en-US" sz="3400" smtClean="0">
                <a:solidFill>
                  <a:srgbClr val="001236"/>
                </a:solidFill>
                <a:latin typeface="Andy"/>
              </a:rPr>
              <a:t>between two quantities is one in which the two quantities vary directly with one another (change the same way).  This is called a </a:t>
            </a:r>
            <a:r>
              <a:rPr lang="en-US" altLang="en-US" sz="3400" smtClean="0">
                <a:solidFill>
                  <a:srgbClr val="F60819"/>
                </a:solidFill>
                <a:latin typeface="Andy"/>
              </a:rPr>
              <a:t>direct variation</a:t>
            </a:r>
            <a:r>
              <a:rPr lang="en-US" altLang="en-US" sz="3400" smtClean="0">
                <a:solidFill>
                  <a:srgbClr val="001236"/>
                </a:solidFill>
                <a:latin typeface="Andy"/>
              </a:rPr>
              <a:t>.</a:t>
            </a:r>
          </a:p>
          <a:p>
            <a:r>
              <a:rPr lang="en-US" altLang="en-US" sz="3400" smtClean="0">
                <a:solidFill>
                  <a:srgbClr val="001236"/>
                </a:solidFill>
                <a:latin typeface="Andy"/>
              </a:rPr>
              <a:t>For </a:t>
            </a:r>
            <a:r>
              <a:rPr lang="en-US" altLang="en-US" sz="3400" smtClean="0">
                <a:solidFill>
                  <a:srgbClr val="F60819"/>
                </a:solidFill>
                <a:latin typeface="Andy"/>
              </a:rPr>
              <a:t>graphs,</a:t>
            </a:r>
            <a:r>
              <a:rPr lang="en-US" altLang="en-US" sz="3400" smtClean="0">
                <a:solidFill>
                  <a:srgbClr val="001236"/>
                </a:solidFill>
                <a:latin typeface="Andy"/>
              </a:rPr>
              <a:t> the rate of change </a:t>
            </a:r>
            <a:r>
              <a:rPr lang="en-US" altLang="en-US" sz="3400" smtClean="0">
                <a:solidFill>
                  <a:srgbClr val="F60819"/>
                </a:solidFill>
                <a:latin typeface="Andy"/>
              </a:rPr>
              <a:t>(slope)</a:t>
            </a:r>
            <a:r>
              <a:rPr lang="en-US" altLang="en-US" sz="3400" smtClean="0">
                <a:solidFill>
                  <a:srgbClr val="001236"/>
                </a:solidFill>
                <a:latin typeface="Andy"/>
              </a:rPr>
              <a:t> is constant </a:t>
            </a:r>
            <a:r>
              <a:rPr lang="en-US" altLang="en-US" sz="3400" smtClean="0">
                <a:solidFill>
                  <a:srgbClr val="F60819"/>
                </a:solidFill>
                <a:latin typeface="Andy"/>
              </a:rPr>
              <a:t>( a straight line)</a:t>
            </a:r>
          </a:p>
          <a:p>
            <a:pPr>
              <a:buFont typeface="Arial" panose="020B0604020202020204" pitchFamily="34" charset="0"/>
              <a:buNone/>
            </a:pPr>
            <a:r>
              <a:rPr lang="en-US" altLang="en-US" smtClean="0">
                <a:latin typeface="Andy"/>
              </a:rPr>
              <a:t> </a:t>
            </a:r>
            <a:endParaRPr lang="en-US" altLang="en-US" sz="2400" smtClean="0">
              <a:latin typeface="Andy"/>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fade">
                                      <p:cBhvr>
                                        <p:cTn id="7" dur="500"/>
                                        <p:tgtEl>
                                          <p:spTgt spid="143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4338">
                                            <p:txEl>
                                              <p:pRg st="1" end="1"/>
                                            </p:txEl>
                                          </p:spTgt>
                                        </p:tgtEl>
                                        <p:attrNameLst>
                                          <p:attrName>style.visibility</p:attrName>
                                        </p:attrNameLst>
                                      </p:cBhvr>
                                      <p:to>
                                        <p:strVal val="visible"/>
                                      </p:to>
                                    </p:set>
                                    <p:animEffect transition="in" filter="fade">
                                      <p:cBhvr>
                                        <p:cTn id="12" dur="500"/>
                                        <p:tgtEl>
                                          <p:spTgt spid="1433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762000" y="3048000"/>
            <a:ext cx="3810000" cy="2667000"/>
          </a:xfrm>
        </p:spPr>
        <p:txBody>
          <a:bodyPr/>
          <a:lstStyle/>
          <a:p>
            <a:pPr marL="514350" indent="-514350">
              <a:buFont typeface="+mj-lt"/>
              <a:buAutoNum type="arabicPeriod"/>
              <a:defRPr/>
            </a:pPr>
            <a:r>
              <a:rPr lang="en-US" sz="2800" dirty="0" smtClean="0"/>
              <a:t>Roses to iris</a:t>
            </a:r>
          </a:p>
          <a:p>
            <a:pPr marL="0" indent="0">
              <a:buFont typeface="Arial" charset="0"/>
              <a:buNone/>
              <a:defRPr/>
            </a:pPr>
            <a:endParaRPr lang="en-US" sz="2800" dirty="0"/>
          </a:p>
          <a:p>
            <a:pPr marL="0" indent="0">
              <a:buFont typeface="Arial" charset="0"/>
              <a:buNone/>
              <a:defRPr/>
            </a:pPr>
            <a:endParaRPr lang="en-US" sz="2800" dirty="0" smtClean="0"/>
          </a:p>
          <a:p>
            <a:pPr marL="514350" indent="-514350">
              <a:buFont typeface="+mj-lt"/>
              <a:buAutoNum type="arabicPeriod" startAt="3"/>
              <a:defRPr/>
            </a:pPr>
            <a:r>
              <a:rPr lang="en-US" sz="2800" dirty="0" smtClean="0"/>
              <a:t>Daisies to roses </a:t>
            </a:r>
            <a:endParaRPr lang="en-US" sz="2800" dirty="0"/>
          </a:p>
        </p:txBody>
      </p:sp>
      <p:sp>
        <p:nvSpPr>
          <p:cNvPr id="6" name="Content Placeholder 5"/>
          <p:cNvSpPr>
            <a:spLocks noGrp="1"/>
          </p:cNvSpPr>
          <p:nvPr>
            <p:ph sz="quarter" idx="4"/>
          </p:nvPr>
        </p:nvSpPr>
        <p:spPr>
          <a:xfrm>
            <a:off x="4572000" y="3048000"/>
            <a:ext cx="3965575" cy="2514600"/>
          </a:xfrm>
        </p:spPr>
        <p:txBody>
          <a:bodyPr/>
          <a:lstStyle/>
          <a:p>
            <a:pPr marL="514350" indent="-514350">
              <a:buFont typeface="+mj-lt"/>
              <a:buAutoNum type="arabicPeriod" startAt="2"/>
              <a:defRPr/>
            </a:pPr>
            <a:r>
              <a:rPr lang="en-US" sz="2800" dirty="0" smtClean="0"/>
              <a:t>Iris to daisies</a:t>
            </a:r>
          </a:p>
          <a:p>
            <a:pPr marL="0" indent="0">
              <a:buFont typeface="Arial" charset="0"/>
              <a:buNone/>
              <a:defRPr/>
            </a:pPr>
            <a:endParaRPr lang="en-US" sz="2800" dirty="0"/>
          </a:p>
          <a:p>
            <a:pPr marL="0" indent="0">
              <a:buFont typeface="Arial" charset="0"/>
              <a:buNone/>
              <a:defRPr/>
            </a:pPr>
            <a:endParaRPr lang="en-US" sz="2800" dirty="0" smtClean="0"/>
          </a:p>
          <a:p>
            <a:pPr marL="514350" indent="-514350">
              <a:buFont typeface="+mj-lt"/>
              <a:buAutoNum type="arabicPeriod" startAt="4"/>
              <a:defRPr/>
            </a:pPr>
            <a:r>
              <a:rPr lang="en-US" sz="2800" dirty="0" smtClean="0"/>
              <a:t> all flowers to roses</a:t>
            </a:r>
            <a:endParaRPr lang="en-US" sz="2800" dirty="0"/>
          </a:p>
          <a:p>
            <a:pPr>
              <a:buFont typeface="Arial" charset="0"/>
              <a:buChar char="•"/>
              <a:defRPr/>
            </a:pPr>
            <a:endParaRPr lang="en-US" dirty="0"/>
          </a:p>
        </p:txBody>
      </p:sp>
      <p:sp>
        <p:nvSpPr>
          <p:cNvPr id="4301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12" name="Title 11"/>
          <p:cNvSpPr>
            <a:spLocks noGrp="1"/>
          </p:cNvSpPr>
          <p:nvPr>
            <p:ph type="title"/>
          </p:nvPr>
        </p:nvSpPr>
        <p:spPr>
          <a:xfrm>
            <a:off x="762000" y="838200"/>
            <a:ext cx="7696200" cy="2209800"/>
          </a:xfrm>
        </p:spPr>
        <p:txBody>
          <a:bodyPr/>
          <a:lstStyle/>
          <a:p>
            <a:r>
              <a:rPr lang="en-US" altLang="en-US" sz="2800" b="1" smtClean="0">
                <a:latin typeface="Andy"/>
              </a:rPr>
              <a:t>A large bouquet of flowers is made up of 18 roses, 16 daisies, and 24 irises. Write each ratio in all three forms in simplest form.  Identify which ratios are part-to-part and which ratios are part-to-whole.</a:t>
            </a:r>
            <a:endParaRPr lang="en-US" altLang="en-US" sz="2800" smtClean="0">
              <a:latin typeface="Andy"/>
            </a:endParaRPr>
          </a:p>
        </p:txBody>
      </p:sp>
      <p:sp>
        <p:nvSpPr>
          <p:cNvPr id="13" name="TextBox 12"/>
          <p:cNvSpPr txBox="1">
            <a:spLocks noChangeArrowheads="1"/>
          </p:cNvSpPr>
          <p:nvPr/>
        </p:nvSpPr>
        <p:spPr bwMode="auto">
          <a:xfrm>
            <a:off x="1295400" y="3519488"/>
            <a:ext cx="22098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800">
                <a:solidFill>
                  <a:srgbClr val="FF0000"/>
                </a:solidFill>
              </a:rPr>
              <a:t>18 to 24</a:t>
            </a:r>
          </a:p>
          <a:p>
            <a:pPr algn="ctr"/>
            <a:r>
              <a:rPr lang="en-US" altLang="en-US" sz="2800">
                <a:solidFill>
                  <a:srgbClr val="FF0000"/>
                </a:solidFill>
              </a:rPr>
              <a:t>3 to 4</a:t>
            </a:r>
          </a:p>
        </p:txBody>
      </p:sp>
      <p:sp>
        <p:nvSpPr>
          <p:cNvPr id="14" name="TextBox 13"/>
          <p:cNvSpPr txBox="1">
            <a:spLocks noChangeArrowheads="1"/>
          </p:cNvSpPr>
          <p:nvPr/>
        </p:nvSpPr>
        <p:spPr bwMode="auto">
          <a:xfrm>
            <a:off x="5449888" y="5043488"/>
            <a:ext cx="22098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800">
                <a:solidFill>
                  <a:srgbClr val="FF0000"/>
                </a:solidFill>
              </a:rPr>
              <a:t>58 to 8</a:t>
            </a:r>
          </a:p>
          <a:p>
            <a:pPr algn="ctr"/>
            <a:r>
              <a:rPr lang="en-US" altLang="en-US" sz="2800">
                <a:solidFill>
                  <a:srgbClr val="FF0000"/>
                </a:solidFill>
              </a:rPr>
              <a:t>29 to 9</a:t>
            </a:r>
          </a:p>
        </p:txBody>
      </p:sp>
      <p:sp>
        <p:nvSpPr>
          <p:cNvPr id="15" name="TextBox 14"/>
          <p:cNvSpPr txBox="1">
            <a:spLocks noChangeArrowheads="1"/>
          </p:cNvSpPr>
          <p:nvPr/>
        </p:nvSpPr>
        <p:spPr bwMode="auto">
          <a:xfrm>
            <a:off x="1447800" y="5043488"/>
            <a:ext cx="22098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800">
                <a:solidFill>
                  <a:srgbClr val="FF0000"/>
                </a:solidFill>
              </a:rPr>
              <a:t>16 to 18</a:t>
            </a:r>
          </a:p>
          <a:p>
            <a:pPr algn="ctr"/>
            <a:r>
              <a:rPr lang="en-US" altLang="en-US" sz="2800">
                <a:solidFill>
                  <a:srgbClr val="FF0000"/>
                </a:solidFill>
              </a:rPr>
              <a:t>8 to 9</a:t>
            </a:r>
          </a:p>
        </p:txBody>
      </p:sp>
      <p:sp>
        <p:nvSpPr>
          <p:cNvPr id="16" name="TextBox 15"/>
          <p:cNvSpPr txBox="1">
            <a:spLocks noChangeArrowheads="1"/>
          </p:cNvSpPr>
          <p:nvPr/>
        </p:nvSpPr>
        <p:spPr bwMode="auto">
          <a:xfrm>
            <a:off x="5181600" y="3519488"/>
            <a:ext cx="22098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800">
                <a:solidFill>
                  <a:srgbClr val="FF0000"/>
                </a:solidFill>
              </a:rPr>
              <a:t>24 to 16</a:t>
            </a:r>
          </a:p>
          <a:p>
            <a:pPr algn="ctr"/>
            <a:r>
              <a:rPr lang="en-US" altLang="en-US" sz="2800">
                <a:solidFill>
                  <a:srgbClr val="FF0000"/>
                </a:solidFill>
              </a:rPr>
              <a:t>3 to 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500"/>
                                        <p:tgtEl>
                                          <p:spTgt spid="6">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3900" y="3810000"/>
            <a:ext cx="7696200" cy="2362200"/>
          </a:xfrm>
        </p:spPr>
        <p:txBody>
          <a:bodyPr/>
          <a:lstStyle/>
          <a:p>
            <a:pPr algn="ctr"/>
            <a:r>
              <a:rPr lang="en-US" altLang="en-US" smtClean="0">
                <a:solidFill>
                  <a:srgbClr val="FF0000"/>
                </a:solidFill>
                <a:latin typeface="Andy"/>
              </a:rPr>
              <a:t>The ratio is comparing two number.  If you changed it to a mixed number it would no longer be a comparison.  This is why fraction ratios are tricky </a:t>
            </a:r>
          </a:p>
          <a:p>
            <a:endParaRPr lang="en-US" altLang="en-US" smtClean="0">
              <a:latin typeface="Andy"/>
            </a:endParaRPr>
          </a:p>
        </p:txBody>
      </p:sp>
      <p:sp>
        <p:nvSpPr>
          <p:cNvPr id="4" name="AutoShape 3"/>
          <p:cNvSpPr>
            <a:spLocks noChangeArrowheads="1"/>
          </p:cNvSpPr>
          <p:nvPr/>
        </p:nvSpPr>
        <p:spPr bwMode="auto">
          <a:xfrm rot="317156">
            <a:off x="439738" y="104775"/>
            <a:ext cx="8990012" cy="3792538"/>
          </a:xfrm>
          <a:prstGeom prst="irregularSeal2">
            <a:avLst/>
          </a:prstGeom>
          <a:solidFill>
            <a:srgbClr val="FFFFFF"/>
          </a:solidFill>
          <a:ln w="9525">
            <a:solidFill>
              <a:srgbClr val="000000"/>
            </a:solidFill>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graphicFrame>
        <p:nvGraphicFramePr>
          <p:cNvPr id="5" name="Object 28"/>
          <p:cNvGraphicFramePr>
            <a:graphicFrameLocks noChangeAspect="1"/>
          </p:cNvGraphicFramePr>
          <p:nvPr/>
        </p:nvGraphicFramePr>
        <p:xfrm>
          <a:off x="5922963" y="1077913"/>
          <a:ext cx="533400" cy="911225"/>
        </p:xfrm>
        <a:graphic>
          <a:graphicData uri="http://schemas.openxmlformats.org/presentationml/2006/ole">
            <mc:AlternateContent xmlns:mc="http://schemas.openxmlformats.org/markup-compatibility/2006">
              <mc:Choice xmlns:v="urn:schemas-microsoft-com:vml" Requires="v">
                <p:oleObj spid="_x0000_s5157" name="Equation" r:id="rId4" imgW="228501" imgH="393529" progId="Equation.3">
                  <p:embed/>
                </p:oleObj>
              </mc:Choice>
              <mc:Fallback>
                <p:oleObj name="Equation" r:id="rId4" imgW="228501" imgH="393529" progId="Equation.3">
                  <p:embed/>
                  <p:pic>
                    <p:nvPicPr>
                      <p:cNvPr id="0" name="Object 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22963" y="1077913"/>
                        <a:ext cx="533400"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 Box 2"/>
          <p:cNvSpPr txBox="1">
            <a:spLocks noChangeArrowheads="1"/>
          </p:cNvSpPr>
          <p:nvPr/>
        </p:nvSpPr>
        <p:spPr bwMode="auto">
          <a:xfrm>
            <a:off x="2286000" y="1306513"/>
            <a:ext cx="396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3000">
                <a:latin typeface="Arial Narrow" panose="020B0606020202030204" pitchFamily="34" charset="0"/>
                <a:cs typeface="Calibri" panose="020F0502020204030204" pitchFamily="34" charset="0"/>
              </a:rPr>
              <a:t>Explain why the ratio </a:t>
            </a:r>
            <a:endParaRPr lang="en-US" altLang="en-US" sz="3000"/>
          </a:p>
        </p:txBody>
      </p:sp>
      <p:sp>
        <p:nvSpPr>
          <p:cNvPr id="5152"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5153" name="Rectangle 5"/>
          <p:cNvSpPr>
            <a:spLocks noChangeArrowheads="1"/>
          </p:cNvSpPr>
          <p:nvPr/>
        </p:nvSpPr>
        <p:spPr bwMode="auto">
          <a:xfrm>
            <a:off x="0" y="4572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400" b="1">
                <a:solidFill>
                  <a:srgbClr val="FFFFFF"/>
                </a:solidFill>
                <a:latin typeface="Arial Narrow" panose="020B0606020202030204" pitchFamily="34" charset="0"/>
                <a:cs typeface="Calibri" panose="020F0502020204030204" pitchFamily="34" charset="0"/>
              </a:rPr>
              <a:t>9</a:t>
            </a:r>
            <a:endParaRPr lang="en-US" altLang="en-US" sz="800"/>
          </a:p>
          <a:p>
            <a:pPr eaLnBrk="0" hangingPunct="0"/>
            <a:endParaRPr lang="en-US" altLang="en-US"/>
          </a:p>
        </p:txBody>
      </p:sp>
      <p:sp>
        <p:nvSpPr>
          <p:cNvPr id="9" name="Rectangle 6"/>
          <p:cNvSpPr>
            <a:spLocks noChangeArrowheads="1"/>
          </p:cNvSpPr>
          <p:nvPr/>
        </p:nvSpPr>
        <p:spPr bwMode="auto">
          <a:xfrm>
            <a:off x="2489200" y="1943100"/>
            <a:ext cx="4851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400">
                <a:latin typeface="Arial Narrow" panose="020B0606020202030204" pitchFamily="34" charset="0"/>
                <a:cs typeface="Calibri" panose="020F0502020204030204" pitchFamily="34" charset="0"/>
              </a:rPr>
              <a:t> </a:t>
            </a:r>
            <a:r>
              <a:rPr lang="en-US" altLang="en-US" sz="3000">
                <a:latin typeface="Arial Narrow" panose="020B0606020202030204" pitchFamily="34" charset="0"/>
                <a:cs typeface="Calibri" panose="020F0502020204030204" pitchFamily="34" charset="0"/>
              </a:rPr>
              <a:t>is not written as a mixed number:</a:t>
            </a:r>
            <a:endParaRPr lang="en-US" altLang="en-US" sz="3000"/>
          </a:p>
        </p:txBody>
      </p:sp>
      <p:sp>
        <p:nvSpPr>
          <p:cNvPr id="5155" name="Rectangle 7"/>
          <p:cNvSpPr>
            <a:spLocks noChangeArrowheads="1"/>
          </p:cNvSpPr>
          <p:nvPr/>
        </p:nvSpPr>
        <p:spPr bwMode="auto">
          <a:xfrm>
            <a:off x="0" y="1304925"/>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fade">
                                      <p:cBhvr>
                                        <p:cTn id="2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6"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762000" y="457200"/>
            <a:ext cx="7696200" cy="838200"/>
          </a:xfrm>
        </p:spPr>
        <p:txBody>
          <a:bodyPr/>
          <a:lstStyle/>
          <a:p>
            <a:r>
              <a:rPr lang="en-US" altLang="en-US" b="1" smtClean="0">
                <a:solidFill>
                  <a:srgbClr val="001236"/>
                </a:solidFill>
                <a:latin typeface="appleberry" pitchFamily="2" charset="0"/>
              </a:rPr>
              <a:t>Comparing Ratios</a:t>
            </a:r>
          </a:p>
        </p:txBody>
      </p:sp>
      <p:sp>
        <p:nvSpPr>
          <p:cNvPr id="14338" name="Content Placeholder 2"/>
          <p:cNvSpPr>
            <a:spLocks noGrp="1"/>
          </p:cNvSpPr>
          <p:nvPr>
            <p:ph idx="1"/>
          </p:nvPr>
        </p:nvSpPr>
        <p:spPr>
          <a:xfrm>
            <a:off x="457200" y="1066800"/>
            <a:ext cx="8229600" cy="5334000"/>
          </a:xfrm>
        </p:spPr>
        <p:txBody>
          <a:bodyPr/>
          <a:lstStyle/>
          <a:p>
            <a:pPr>
              <a:buFont typeface="Arial" charset="0"/>
              <a:buChar char="•"/>
              <a:defRPr/>
            </a:pPr>
            <a:r>
              <a:rPr lang="en-US" sz="3100" dirty="0" smtClean="0">
                <a:solidFill>
                  <a:srgbClr val="001236"/>
                </a:solidFill>
                <a:latin typeface="Andy"/>
              </a:rPr>
              <a:t>Compare ratios by writing in </a:t>
            </a:r>
            <a:r>
              <a:rPr lang="en-US" sz="3100" dirty="0" smtClean="0">
                <a:solidFill>
                  <a:srgbClr val="FF0000"/>
                </a:solidFill>
                <a:latin typeface="Andy"/>
              </a:rPr>
              <a:t>simplest form</a:t>
            </a:r>
            <a:endParaRPr lang="en-US" sz="3100" dirty="0" smtClean="0">
              <a:latin typeface="Andy"/>
            </a:endParaRPr>
          </a:p>
          <a:p>
            <a:pPr lvl="1">
              <a:buFont typeface="Courier New" pitchFamily="49" charset="0"/>
              <a:buChar char="o"/>
              <a:defRPr/>
            </a:pPr>
            <a:r>
              <a:rPr lang="en-US" dirty="0" smtClean="0">
                <a:solidFill>
                  <a:srgbClr val="001236"/>
                </a:solidFill>
                <a:latin typeface="Andy"/>
                <a:cs typeface="David" pitchFamily="34" charset="-79"/>
              </a:rPr>
              <a:t>Are these ratios equivalent?</a:t>
            </a:r>
          </a:p>
          <a:p>
            <a:pPr marL="457200" lvl="1" indent="0">
              <a:buFont typeface="Arial" charset="0"/>
              <a:buNone/>
              <a:defRPr/>
            </a:pPr>
            <a:r>
              <a:rPr lang="en-US" sz="2400" i="1" dirty="0" smtClean="0">
                <a:solidFill>
                  <a:srgbClr val="001236"/>
                </a:solidFill>
                <a:latin typeface="Andy"/>
                <a:cs typeface="David" pitchFamily="34" charset="-79"/>
              </a:rPr>
              <a:t>250 Kit Kats to 4 M&amp;M’s and 500 Kit Kats to 8 M&amp;M’s</a:t>
            </a:r>
          </a:p>
          <a:p>
            <a:pPr marL="457200" lvl="1" indent="0">
              <a:buFont typeface="Arial" charset="0"/>
              <a:buNone/>
              <a:defRPr/>
            </a:pPr>
            <a:r>
              <a:rPr lang="en-US" sz="2400" dirty="0" smtClean="0">
                <a:solidFill>
                  <a:srgbClr val="001236"/>
                </a:solidFill>
                <a:latin typeface="Andy"/>
                <a:cs typeface="David" pitchFamily="34" charset="-79"/>
              </a:rPr>
              <a:t> </a:t>
            </a:r>
          </a:p>
          <a:p>
            <a:pPr marL="457200" lvl="1" indent="0">
              <a:buFont typeface="Arial" charset="0"/>
              <a:buNone/>
              <a:defRPr/>
            </a:pPr>
            <a:endParaRPr lang="en-US" sz="1000" dirty="0"/>
          </a:p>
          <a:p>
            <a:pPr lvl="1">
              <a:buFont typeface="Courier New" pitchFamily="49" charset="0"/>
              <a:buChar char="o"/>
              <a:defRPr/>
            </a:pPr>
            <a:r>
              <a:rPr lang="en-US" dirty="0"/>
              <a:t> </a:t>
            </a:r>
            <a:r>
              <a:rPr lang="en-US" sz="2400" i="1" dirty="0" smtClean="0">
                <a:solidFill>
                  <a:srgbClr val="001236"/>
                </a:solidFill>
                <a:latin typeface="Andy"/>
                <a:cs typeface="David" pitchFamily="34" charset="-79"/>
              </a:rPr>
              <a:t>12 out of 20 doctors agree and 12 out of 30 doctors agree</a:t>
            </a:r>
            <a:endParaRPr lang="en-US" sz="2400" dirty="0" smtClean="0">
              <a:solidFill>
                <a:srgbClr val="001236"/>
              </a:solidFill>
              <a:latin typeface="Andy"/>
              <a:cs typeface="David" pitchFamily="34" charset="-79"/>
            </a:endParaRPr>
          </a:p>
          <a:p>
            <a:pPr marL="457200" lvl="1" indent="0">
              <a:buFont typeface="Arial" charset="0"/>
              <a:buNone/>
              <a:defRPr/>
            </a:pPr>
            <a:endParaRPr lang="en-US" sz="2400" dirty="0" smtClean="0"/>
          </a:p>
          <a:p>
            <a:pPr marL="457200" lvl="1" indent="0">
              <a:buFont typeface="Arial" charset="0"/>
              <a:buNone/>
              <a:defRPr/>
            </a:pPr>
            <a:endParaRPr lang="en-US" sz="200" dirty="0"/>
          </a:p>
          <a:p>
            <a:pPr lvl="1">
              <a:buFont typeface="Courier New" pitchFamily="49" charset="0"/>
              <a:buChar char="o"/>
              <a:defRPr/>
            </a:pPr>
            <a:r>
              <a:rPr lang="en-US" sz="2400" i="1" dirty="0" smtClean="0">
                <a:solidFill>
                  <a:srgbClr val="001236"/>
                </a:solidFill>
                <a:latin typeface="Andy"/>
                <a:cs typeface="David" pitchFamily="34" charset="-79"/>
              </a:rPr>
              <a:t>The ratio of students in Ms. B’s classes that had HW was 8 to 2 and 80% of Mrs. Long’s class had  HW</a:t>
            </a:r>
            <a:endParaRPr lang="en-US" sz="2400" dirty="0"/>
          </a:p>
          <a:p>
            <a:pPr marL="0" indent="0">
              <a:buFont typeface="Arial" charset="0"/>
              <a:buNone/>
              <a:defRPr/>
            </a:pPr>
            <a:endParaRPr lang="en-US" sz="2400" dirty="0"/>
          </a:p>
          <a:p>
            <a:pPr marL="0" indent="0">
              <a:buFont typeface="Arial" charset="0"/>
              <a:buNone/>
              <a:defRPr/>
            </a:pPr>
            <a:r>
              <a:rPr lang="en-US" dirty="0"/>
              <a:t> </a:t>
            </a:r>
            <a:endParaRPr lang="en-US" sz="2400" dirty="0"/>
          </a:p>
        </p:txBody>
      </p:sp>
      <p:sp>
        <p:nvSpPr>
          <p:cNvPr id="6" name="TextBox 5"/>
          <p:cNvSpPr txBox="1">
            <a:spLocks noChangeArrowheads="1"/>
          </p:cNvSpPr>
          <p:nvPr/>
        </p:nvSpPr>
        <p:spPr bwMode="auto">
          <a:xfrm>
            <a:off x="3886200" y="2693988"/>
            <a:ext cx="9144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800">
                <a:solidFill>
                  <a:srgbClr val="FF0000"/>
                </a:solidFill>
              </a:rPr>
              <a:t>=</a:t>
            </a:r>
          </a:p>
        </p:txBody>
      </p:sp>
      <p:graphicFrame>
        <p:nvGraphicFramePr>
          <p:cNvPr id="2" name="Object 127"/>
          <p:cNvGraphicFramePr>
            <a:graphicFrameLocks noChangeAspect="1"/>
          </p:cNvGraphicFramePr>
          <p:nvPr/>
        </p:nvGraphicFramePr>
        <p:xfrm>
          <a:off x="2743200" y="2587625"/>
          <a:ext cx="1338263" cy="735013"/>
        </p:xfrm>
        <a:graphic>
          <a:graphicData uri="http://schemas.openxmlformats.org/presentationml/2006/ole">
            <mc:AlternateContent xmlns:mc="http://schemas.openxmlformats.org/markup-compatibility/2006">
              <mc:Choice xmlns:v="urn:schemas-microsoft-com:vml" Requires="v">
                <p:oleObj spid="_x0000_s6283" name="Equation" r:id="rId4" imgW="711000" imgH="393480" progId="Equation.3">
                  <p:embed/>
                </p:oleObj>
              </mc:Choice>
              <mc:Fallback>
                <p:oleObj name="Equation" r:id="rId4" imgW="711000" imgH="393480" progId="Equation.3">
                  <p:embed/>
                  <p:pic>
                    <p:nvPicPr>
                      <p:cNvPr id="0" name="Object 1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2587625"/>
                        <a:ext cx="1338263"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ct 128"/>
          <p:cNvGraphicFramePr>
            <a:graphicFrameLocks noChangeAspect="1"/>
          </p:cNvGraphicFramePr>
          <p:nvPr/>
        </p:nvGraphicFramePr>
        <p:xfrm>
          <a:off x="4775200" y="2492375"/>
          <a:ext cx="1317625" cy="723900"/>
        </p:xfrm>
        <a:graphic>
          <a:graphicData uri="http://schemas.openxmlformats.org/presentationml/2006/ole">
            <mc:AlternateContent xmlns:mc="http://schemas.openxmlformats.org/markup-compatibility/2006">
              <mc:Choice xmlns:v="urn:schemas-microsoft-com:vml" Requires="v">
                <p:oleObj spid="_x0000_s6284" name="Equation" r:id="rId6" imgW="711000" imgH="393480" progId="Equation.3">
                  <p:embed/>
                </p:oleObj>
              </mc:Choice>
              <mc:Fallback>
                <p:oleObj name="Equation" r:id="rId6" imgW="711000" imgH="393480" progId="Equation.3">
                  <p:embed/>
                  <p:pic>
                    <p:nvPicPr>
                      <p:cNvPr id="0" name="Object 1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75200" y="2492375"/>
                        <a:ext cx="1317625"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129"/>
          <p:cNvGraphicFramePr>
            <a:graphicFrameLocks noChangeAspect="1"/>
          </p:cNvGraphicFramePr>
          <p:nvPr/>
        </p:nvGraphicFramePr>
        <p:xfrm>
          <a:off x="2970213" y="3665538"/>
          <a:ext cx="915987" cy="762000"/>
        </p:xfrm>
        <a:graphic>
          <a:graphicData uri="http://schemas.openxmlformats.org/presentationml/2006/ole">
            <mc:AlternateContent xmlns:mc="http://schemas.openxmlformats.org/markup-compatibility/2006">
              <mc:Choice xmlns:v="urn:schemas-microsoft-com:vml" Requires="v">
                <p:oleObj spid="_x0000_s6285" name="Equation" r:id="rId8" imgW="469800" imgH="393480" progId="Equation.3">
                  <p:embed/>
                </p:oleObj>
              </mc:Choice>
              <mc:Fallback>
                <p:oleObj name="Equation" r:id="rId8" imgW="469800" imgH="393480" progId="Equation.3">
                  <p:embed/>
                  <p:pic>
                    <p:nvPicPr>
                      <p:cNvPr id="0" name="Object 12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70213" y="3665538"/>
                        <a:ext cx="91598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TextBox 9"/>
          <p:cNvSpPr txBox="1">
            <a:spLocks noChangeArrowheads="1"/>
          </p:cNvSpPr>
          <p:nvPr/>
        </p:nvSpPr>
        <p:spPr bwMode="auto">
          <a:xfrm>
            <a:off x="3886200" y="3776663"/>
            <a:ext cx="914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800">
                <a:solidFill>
                  <a:srgbClr val="FF0000"/>
                </a:solidFill>
              </a:rPr>
              <a:t>≠</a:t>
            </a:r>
          </a:p>
        </p:txBody>
      </p:sp>
      <p:graphicFrame>
        <p:nvGraphicFramePr>
          <p:cNvPr id="7" name="Object 130"/>
          <p:cNvGraphicFramePr>
            <a:graphicFrameLocks noChangeAspect="1"/>
          </p:cNvGraphicFramePr>
          <p:nvPr/>
        </p:nvGraphicFramePr>
        <p:xfrm>
          <a:off x="4648200" y="3673475"/>
          <a:ext cx="785813" cy="730250"/>
        </p:xfrm>
        <a:graphic>
          <a:graphicData uri="http://schemas.openxmlformats.org/presentationml/2006/ole">
            <mc:AlternateContent xmlns:mc="http://schemas.openxmlformats.org/markup-compatibility/2006">
              <mc:Choice xmlns:v="urn:schemas-microsoft-com:vml" Requires="v">
                <p:oleObj spid="_x0000_s6286" name="Equation" r:id="rId10" imgW="469800" imgH="393480" progId="Equation.3">
                  <p:embed/>
                </p:oleObj>
              </mc:Choice>
              <mc:Fallback>
                <p:oleObj name="Equation" r:id="rId10" imgW="469800" imgH="393480" progId="Equation.3">
                  <p:embed/>
                  <p:pic>
                    <p:nvPicPr>
                      <p:cNvPr id="0" name="Object 13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48200" y="3673475"/>
                        <a:ext cx="785813"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131"/>
          <p:cNvGraphicFramePr>
            <a:graphicFrameLocks noChangeAspect="1"/>
          </p:cNvGraphicFramePr>
          <p:nvPr/>
        </p:nvGraphicFramePr>
        <p:xfrm>
          <a:off x="3490913" y="5367338"/>
          <a:ext cx="395287" cy="762000"/>
        </p:xfrm>
        <a:graphic>
          <a:graphicData uri="http://schemas.openxmlformats.org/presentationml/2006/ole">
            <mc:AlternateContent xmlns:mc="http://schemas.openxmlformats.org/markup-compatibility/2006">
              <mc:Choice xmlns:v="urn:schemas-microsoft-com:vml" Requires="v">
                <p:oleObj spid="_x0000_s6287" name="Equation" r:id="rId12" imgW="203040" imgH="393480" progId="Equation.3">
                  <p:embed/>
                </p:oleObj>
              </mc:Choice>
              <mc:Fallback>
                <p:oleObj name="Equation" r:id="rId12" imgW="203040" imgH="393480" progId="Equation.3">
                  <p:embed/>
                  <p:pic>
                    <p:nvPicPr>
                      <p:cNvPr id="0" name="Object 13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490913" y="5367338"/>
                        <a:ext cx="39528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TextBox 12"/>
          <p:cNvSpPr txBox="1">
            <a:spLocks noChangeArrowheads="1"/>
          </p:cNvSpPr>
          <p:nvPr/>
        </p:nvSpPr>
        <p:spPr bwMode="auto">
          <a:xfrm>
            <a:off x="3886200" y="5486400"/>
            <a:ext cx="914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800">
                <a:solidFill>
                  <a:srgbClr val="FF0000"/>
                </a:solidFill>
              </a:rPr>
              <a:t>=</a:t>
            </a:r>
          </a:p>
        </p:txBody>
      </p:sp>
      <p:graphicFrame>
        <p:nvGraphicFramePr>
          <p:cNvPr id="9" name="Object 132"/>
          <p:cNvGraphicFramePr>
            <a:graphicFrameLocks noChangeAspect="1"/>
          </p:cNvGraphicFramePr>
          <p:nvPr/>
        </p:nvGraphicFramePr>
        <p:xfrm>
          <a:off x="4800600" y="5367338"/>
          <a:ext cx="544513" cy="762000"/>
        </p:xfrm>
        <a:graphic>
          <a:graphicData uri="http://schemas.openxmlformats.org/presentationml/2006/ole">
            <mc:AlternateContent xmlns:mc="http://schemas.openxmlformats.org/markup-compatibility/2006">
              <mc:Choice xmlns:v="urn:schemas-microsoft-com:vml" Requires="v">
                <p:oleObj spid="_x0000_s6288" name="Equation" r:id="rId14" imgW="279360" imgH="393480" progId="Equation.3">
                  <p:embed/>
                </p:oleObj>
              </mc:Choice>
              <mc:Fallback>
                <p:oleObj name="Equation" r:id="rId14" imgW="279360" imgH="393480" progId="Equation.3">
                  <p:embed/>
                  <p:pic>
                    <p:nvPicPr>
                      <p:cNvPr id="0" name="Object 13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800600" y="5367338"/>
                        <a:ext cx="54451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14338">
                                            <p:txEl>
                                              <p:pRg st="0" end="0"/>
                                            </p:txEl>
                                          </p:spTgt>
                                        </p:tgtEl>
                                        <p:attrNameLst>
                                          <p:attrName>style.visibility</p:attrName>
                                        </p:attrNameLst>
                                      </p:cBhvr>
                                      <p:to>
                                        <p:strVal val="visible"/>
                                      </p:to>
                                    </p:set>
                                    <p:anim calcmode="lin" valueType="num">
                                      <p:cBhvr additive="base">
                                        <p:cTn id="11" dur="5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4338">
                                            <p:txEl>
                                              <p:pRg st="1" end="1"/>
                                            </p:txEl>
                                          </p:spTgt>
                                        </p:tgtEl>
                                        <p:attrNameLst>
                                          <p:attrName>style.visibility</p:attrName>
                                        </p:attrNameLst>
                                      </p:cBhvr>
                                      <p:to>
                                        <p:strVal val="visible"/>
                                      </p:to>
                                    </p:set>
                                    <p:animEffect transition="in" filter="fade">
                                      <p:cBhvr>
                                        <p:cTn id="17" dur="500"/>
                                        <p:tgtEl>
                                          <p:spTgt spid="14338">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4338">
                                            <p:txEl>
                                              <p:pRg st="2" end="2"/>
                                            </p:txEl>
                                          </p:spTgt>
                                        </p:tgtEl>
                                        <p:attrNameLst>
                                          <p:attrName>style.visibility</p:attrName>
                                        </p:attrNameLst>
                                      </p:cBhvr>
                                      <p:to>
                                        <p:strVal val="visible"/>
                                      </p:to>
                                    </p:set>
                                    <p:animEffect transition="in" filter="fade">
                                      <p:cBhvr>
                                        <p:cTn id="22" dur="500"/>
                                        <p:tgtEl>
                                          <p:spTgt spid="14338">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14338">
                                            <p:txEl>
                                              <p:pRg st="5" end="5"/>
                                            </p:txEl>
                                          </p:spTgt>
                                        </p:tgtEl>
                                        <p:attrNameLst>
                                          <p:attrName>style.visibility</p:attrName>
                                        </p:attrNameLst>
                                      </p:cBhvr>
                                      <p:to>
                                        <p:strVal val="visible"/>
                                      </p:to>
                                    </p:set>
                                    <p:animEffect transition="in" filter="fade">
                                      <p:cBhvr>
                                        <p:cTn id="42" dur="500"/>
                                        <p:tgtEl>
                                          <p:spTgt spid="14338">
                                            <p:txEl>
                                              <p:pRg st="5" end="5"/>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fade">
                                      <p:cBhvr>
                                        <p:cTn id="47" dur="500"/>
                                        <p:tgtEl>
                                          <p:spTgt spid="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500"/>
                                        <p:tgtEl>
                                          <p:spTgt spid="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fade">
                                      <p:cBhvr>
                                        <p:cTn id="57" dur="500"/>
                                        <p:tgtEl>
                                          <p:spTgt spid="10"/>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nodeType="clickEffect">
                                  <p:stCondLst>
                                    <p:cond delay="0"/>
                                  </p:stCondLst>
                                  <p:childTnLst>
                                    <p:set>
                                      <p:cBhvr>
                                        <p:cTn id="61" dur="1" fill="hold">
                                          <p:stCondLst>
                                            <p:cond delay="0"/>
                                          </p:stCondLst>
                                        </p:cTn>
                                        <p:tgtEl>
                                          <p:spTgt spid="14338">
                                            <p:txEl>
                                              <p:pRg st="8" end="8"/>
                                            </p:txEl>
                                          </p:spTgt>
                                        </p:tgtEl>
                                        <p:attrNameLst>
                                          <p:attrName>style.visibility</p:attrName>
                                        </p:attrNameLst>
                                      </p:cBhvr>
                                      <p:to>
                                        <p:strVal val="visible"/>
                                      </p:to>
                                    </p:set>
                                    <p:animEffect transition="in" filter="fade">
                                      <p:cBhvr>
                                        <p:cTn id="62" dur="500"/>
                                        <p:tgtEl>
                                          <p:spTgt spid="14338">
                                            <p:txEl>
                                              <p:pRg st="8" end="8"/>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fade">
                                      <p:cBhvr>
                                        <p:cTn id="67" dur="500"/>
                                        <p:tgtEl>
                                          <p:spTgt spid="8"/>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nodeType="click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fade">
                                      <p:cBhvr>
                                        <p:cTn id="72" dur="500"/>
                                        <p:tgtEl>
                                          <p:spTgt spid="9"/>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fade">
                                      <p:cBhvr>
                                        <p:cTn id="7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P spid="6" grpId="0"/>
      <p:bldP spid="10"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762000" y="685800"/>
            <a:ext cx="7696200" cy="609600"/>
          </a:xfrm>
        </p:spPr>
        <p:txBody>
          <a:bodyPr/>
          <a:lstStyle/>
          <a:p>
            <a:r>
              <a:rPr lang="en-US" altLang="en-US" b="1" smtClean="0">
                <a:solidFill>
                  <a:srgbClr val="001236"/>
                </a:solidFill>
                <a:latin typeface="appleberry" pitchFamily="2" charset="0"/>
              </a:rPr>
              <a:t>Rates</a:t>
            </a:r>
          </a:p>
        </p:txBody>
      </p:sp>
      <p:sp>
        <p:nvSpPr>
          <p:cNvPr id="14338" name="Content Placeholder 2"/>
          <p:cNvSpPr>
            <a:spLocks noGrp="1"/>
          </p:cNvSpPr>
          <p:nvPr>
            <p:ph idx="1"/>
          </p:nvPr>
        </p:nvSpPr>
        <p:spPr>
          <a:xfrm>
            <a:off x="609600" y="1295400"/>
            <a:ext cx="7924800" cy="4572000"/>
          </a:xfrm>
        </p:spPr>
        <p:txBody>
          <a:bodyPr/>
          <a:lstStyle/>
          <a:p>
            <a:pPr>
              <a:buFont typeface="Arial" charset="0"/>
              <a:buChar char="•"/>
              <a:defRPr/>
            </a:pPr>
            <a:r>
              <a:rPr lang="en-US" sz="3300" dirty="0" smtClean="0">
                <a:solidFill>
                  <a:srgbClr val="001236"/>
                </a:solidFill>
                <a:latin typeface="Andy"/>
              </a:rPr>
              <a:t>A </a:t>
            </a:r>
            <a:r>
              <a:rPr lang="en-US" sz="3300" dirty="0" smtClean="0">
                <a:solidFill>
                  <a:srgbClr val="FF0000"/>
                </a:solidFill>
                <a:latin typeface="Andy"/>
              </a:rPr>
              <a:t>rate</a:t>
            </a:r>
            <a:r>
              <a:rPr lang="en-US" sz="3300" dirty="0" smtClean="0">
                <a:solidFill>
                  <a:srgbClr val="001236"/>
                </a:solidFill>
                <a:latin typeface="Andy"/>
              </a:rPr>
              <a:t> is a ratio that compares </a:t>
            </a:r>
            <a:r>
              <a:rPr lang="en-US" sz="3300" dirty="0" smtClean="0">
                <a:solidFill>
                  <a:srgbClr val="FF0000"/>
                </a:solidFill>
                <a:latin typeface="Andy"/>
              </a:rPr>
              <a:t>two</a:t>
            </a:r>
            <a:r>
              <a:rPr lang="en-US" sz="3300" dirty="0" smtClean="0">
                <a:solidFill>
                  <a:srgbClr val="001236"/>
                </a:solidFill>
                <a:latin typeface="Andy"/>
              </a:rPr>
              <a:t> different </a:t>
            </a:r>
            <a:r>
              <a:rPr lang="en-US" sz="3300" dirty="0" smtClean="0">
                <a:solidFill>
                  <a:srgbClr val="FF0000"/>
                </a:solidFill>
                <a:latin typeface="Andy"/>
              </a:rPr>
              <a:t>quantities</a:t>
            </a:r>
            <a:r>
              <a:rPr lang="en-US" sz="3300" dirty="0" smtClean="0">
                <a:solidFill>
                  <a:srgbClr val="001236"/>
                </a:solidFill>
                <a:latin typeface="Andy"/>
              </a:rPr>
              <a:t> or </a:t>
            </a:r>
            <a:r>
              <a:rPr lang="en-US" sz="3300" dirty="0" smtClean="0">
                <a:solidFill>
                  <a:srgbClr val="FF0000"/>
                </a:solidFill>
                <a:latin typeface="Andy"/>
              </a:rPr>
              <a:t>measurements</a:t>
            </a:r>
            <a:r>
              <a:rPr lang="en-US" sz="3300" dirty="0" smtClean="0">
                <a:solidFill>
                  <a:srgbClr val="001236"/>
                </a:solidFill>
                <a:latin typeface="Andy"/>
              </a:rPr>
              <a:t>.</a:t>
            </a:r>
          </a:p>
          <a:p>
            <a:pPr marL="0" indent="0">
              <a:buFont typeface="Arial" charset="0"/>
              <a:buNone/>
              <a:defRPr/>
            </a:pPr>
            <a:endParaRPr lang="en-US" sz="600" dirty="0" smtClean="0">
              <a:solidFill>
                <a:srgbClr val="001236"/>
              </a:solidFill>
              <a:latin typeface="Andy"/>
            </a:endParaRPr>
          </a:p>
          <a:p>
            <a:pPr>
              <a:buFont typeface="Arial" charset="0"/>
              <a:buChar char="•"/>
              <a:defRPr/>
            </a:pPr>
            <a:r>
              <a:rPr lang="en-US" sz="3300" dirty="0" smtClean="0">
                <a:solidFill>
                  <a:srgbClr val="001236"/>
                </a:solidFill>
                <a:latin typeface="Andy"/>
              </a:rPr>
              <a:t>Rates can be </a:t>
            </a:r>
            <a:r>
              <a:rPr lang="en-US" sz="3300" dirty="0" smtClean="0">
                <a:solidFill>
                  <a:srgbClr val="FF0000"/>
                </a:solidFill>
                <a:latin typeface="Andy"/>
              </a:rPr>
              <a:t>simplified</a:t>
            </a:r>
          </a:p>
          <a:p>
            <a:pPr marL="0" indent="0">
              <a:buFont typeface="Arial" charset="0"/>
              <a:buNone/>
              <a:defRPr/>
            </a:pPr>
            <a:endParaRPr lang="en-US" sz="600" dirty="0" smtClean="0">
              <a:solidFill>
                <a:srgbClr val="001236"/>
              </a:solidFill>
              <a:latin typeface="Andy"/>
            </a:endParaRPr>
          </a:p>
          <a:p>
            <a:pPr>
              <a:buFont typeface="Arial" charset="0"/>
              <a:buChar char="•"/>
              <a:defRPr/>
            </a:pPr>
            <a:r>
              <a:rPr lang="en-US" sz="3300" dirty="0" smtClean="0">
                <a:solidFill>
                  <a:srgbClr val="001236"/>
                </a:solidFill>
                <a:latin typeface="Andy"/>
              </a:rPr>
              <a:t>Rates us the words </a:t>
            </a:r>
            <a:r>
              <a:rPr lang="en-US" sz="3300" dirty="0" smtClean="0">
                <a:solidFill>
                  <a:srgbClr val="FF0000"/>
                </a:solidFill>
                <a:latin typeface="Andy"/>
              </a:rPr>
              <a:t>per</a:t>
            </a:r>
            <a:r>
              <a:rPr lang="en-US" sz="3300" dirty="0" smtClean="0">
                <a:solidFill>
                  <a:srgbClr val="001236"/>
                </a:solidFill>
                <a:latin typeface="Andy"/>
              </a:rPr>
              <a:t> and </a:t>
            </a:r>
            <a:r>
              <a:rPr lang="en-US" sz="3300" dirty="0" smtClean="0">
                <a:solidFill>
                  <a:srgbClr val="FF0000"/>
                </a:solidFill>
                <a:latin typeface="Andy"/>
              </a:rPr>
              <a:t>for</a:t>
            </a:r>
          </a:p>
          <a:p>
            <a:pPr marL="0" indent="0">
              <a:buFont typeface="Arial" charset="0"/>
              <a:buNone/>
              <a:defRPr/>
            </a:pPr>
            <a:endParaRPr lang="en-US" sz="300" dirty="0">
              <a:latin typeface="Andy"/>
            </a:endParaRPr>
          </a:p>
          <a:p>
            <a:pPr lvl="1">
              <a:buFont typeface="Courier New" pitchFamily="49" charset="0"/>
              <a:buChar char="o"/>
              <a:defRPr/>
            </a:pPr>
            <a:r>
              <a:rPr lang="en-US" dirty="0">
                <a:solidFill>
                  <a:srgbClr val="001236"/>
                </a:solidFill>
                <a:latin typeface="Andy"/>
                <a:cs typeface="David" pitchFamily="34" charset="-79"/>
              </a:rPr>
              <a:t>Example:  </a:t>
            </a:r>
            <a:r>
              <a:rPr lang="en-US" dirty="0" smtClean="0">
                <a:solidFill>
                  <a:srgbClr val="001236"/>
                </a:solidFill>
                <a:latin typeface="Andy"/>
                <a:cs typeface="David" pitchFamily="34" charset="-79"/>
              </a:rPr>
              <a:t>Driving 55 miles </a:t>
            </a:r>
            <a:r>
              <a:rPr lang="en-US" b="1" dirty="0" smtClean="0">
                <a:solidFill>
                  <a:srgbClr val="001236"/>
                </a:solidFill>
                <a:latin typeface="Andy"/>
                <a:cs typeface="David" pitchFamily="34" charset="-79"/>
              </a:rPr>
              <a:t>per</a:t>
            </a:r>
            <a:r>
              <a:rPr lang="en-US" dirty="0" smtClean="0">
                <a:solidFill>
                  <a:srgbClr val="001236"/>
                </a:solidFill>
                <a:latin typeface="Andy"/>
                <a:cs typeface="David" pitchFamily="34" charset="-79"/>
              </a:rPr>
              <a:t> hour</a:t>
            </a:r>
          </a:p>
          <a:p>
            <a:pPr marL="457200" lvl="1" indent="0">
              <a:buFont typeface="Arial" charset="0"/>
              <a:buNone/>
              <a:defRPr/>
            </a:pPr>
            <a:endParaRPr lang="en-US" sz="600" dirty="0" smtClean="0">
              <a:solidFill>
                <a:srgbClr val="001236"/>
              </a:solidFill>
              <a:latin typeface="Andy"/>
              <a:cs typeface="David" pitchFamily="34" charset="-79"/>
            </a:endParaRPr>
          </a:p>
          <a:p>
            <a:pPr lvl="1">
              <a:buFont typeface="Courier New" pitchFamily="49" charset="0"/>
              <a:buChar char="o"/>
              <a:defRPr/>
            </a:pPr>
            <a:r>
              <a:rPr lang="en-US" dirty="0" smtClean="0">
                <a:solidFill>
                  <a:srgbClr val="001236"/>
                </a:solidFill>
                <a:latin typeface="Andy"/>
                <a:cs typeface="David" pitchFamily="34" charset="-79"/>
              </a:rPr>
              <a:t>Example: 3 tickets for $1</a:t>
            </a:r>
          </a:p>
          <a:p>
            <a:pPr marL="457200" lvl="1" indent="0">
              <a:buFont typeface="Arial" charset="0"/>
              <a:buNone/>
              <a:defRPr/>
            </a:pPr>
            <a:endParaRPr lang="en-US" dirty="0">
              <a:solidFill>
                <a:srgbClr val="001236"/>
              </a:solidFill>
              <a:latin typeface="Andy"/>
            </a:endParaRPr>
          </a:p>
          <a:p>
            <a:pPr marL="0" indent="0">
              <a:buFont typeface="Arial" charset="0"/>
              <a:buNone/>
              <a:defRPr/>
            </a:pPr>
            <a:endParaRPr lang="en-US" sz="2400" dirty="0"/>
          </a:p>
          <a:p>
            <a:pPr marL="0" indent="0">
              <a:buFont typeface="Arial" charset="0"/>
              <a:buNone/>
              <a:defRPr/>
            </a:pPr>
            <a:r>
              <a:rPr lang="en-US" dirty="0"/>
              <a:t> </a:t>
            </a:r>
            <a:endParaRPr lang="en-US" sz="2400" dirty="0"/>
          </a:p>
          <a:p>
            <a:pPr marL="0" indent="0">
              <a:buFont typeface="Arial" charset="0"/>
              <a:buNone/>
              <a:defRPr/>
            </a:pPr>
            <a:r>
              <a:rPr lang="en-US" dirty="0"/>
              <a:t> </a:t>
            </a:r>
            <a:endParaRPr lang="en-US" sz="2400" dirty="0"/>
          </a:p>
        </p:txBody>
      </p:sp>
      <p:sp>
        <p:nvSpPr>
          <p:cNvPr id="2" name="AutoShape 2"/>
          <p:cNvSpPr>
            <a:spLocks noChangeArrowheads="1"/>
          </p:cNvSpPr>
          <p:nvPr/>
        </p:nvSpPr>
        <p:spPr bwMode="auto">
          <a:xfrm>
            <a:off x="6756400" y="3978275"/>
            <a:ext cx="495300" cy="246063"/>
          </a:xfrm>
          <a:prstGeom prst="rightArrow">
            <a:avLst>
              <a:gd name="adj1" fmla="val 50000"/>
              <a:gd name="adj2" fmla="val 45747"/>
            </a:avLst>
          </a:prstGeom>
          <a:solidFill>
            <a:srgbClr val="FFFFFF"/>
          </a:solidFill>
          <a:ln w="9525">
            <a:solidFill>
              <a:srgbClr val="000000"/>
            </a:solidFill>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pic>
        <p:nvPicPr>
          <p:cNvPr id="7171"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59663" y="3811588"/>
            <a:ext cx="7270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utoShape 2"/>
          <p:cNvSpPr>
            <a:spLocks noChangeArrowheads="1"/>
          </p:cNvSpPr>
          <p:nvPr/>
        </p:nvSpPr>
        <p:spPr bwMode="auto">
          <a:xfrm>
            <a:off x="5410200" y="4648200"/>
            <a:ext cx="495300" cy="246063"/>
          </a:xfrm>
          <a:prstGeom prst="rightArrow">
            <a:avLst>
              <a:gd name="adj1" fmla="val 50000"/>
              <a:gd name="adj2" fmla="val 45747"/>
            </a:avLst>
          </a:prstGeom>
          <a:solidFill>
            <a:srgbClr val="FFFFFF"/>
          </a:solidFill>
          <a:ln w="9525">
            <a:solidFill>
              <a:srgbClr val="000000"/>
            </a:solidFill>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pic>
        <p:nvPicPr>
          <p:cNvPr id="7172" name="Picture 4"/>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19800" y="4518025"/>
            <a:ext cx="762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14338">
                                            <p:txEl>
                                              <p:pRg st="0" end="0"/>
                                            </p:txEl>
                                          </p:spTgt>
                                        </p:tgtEl>
                                        <p:attrNameLst>
                                          <p:attrName>style.visibility</p:attrName>
                                        </p:attrNameLst>
                                      </p:cBhvr>
                                      <p:to>
                                        <p:strVal val="visible"/>
                                      </p:to>
                                    </p:set>
                                    <p:anim calcmode="lin" valueType="num">
                                      <p:cBhvr additive="base">
                                        <p:cTn id="11" dur="5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14338">
                                            <p:txEl>
                                              <p:pRg st="2" end="2"/>
                                            </p:txEl>
                                          </p:spTgt>
                                        </p:tgtEl>
                                        <p:attrNameLst>
                                          <p:attrName>style.visibility</p:attrName>
                                        </p:attrNameLst>
                                      </p:cBhvr>
                                      <p:to>
                                        <p:strVal val="visible"/>
                                      </p:to>
                                    </p:set>
                                    <p:anim calcmode="lin" valueType="num">
                                      <p:cBhvr additive="base">
                                        <p:cTn id="17" dur="5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433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14338">
                                            <p:txEl>
                                              <p:pRg st="4" end="4"/>
                                            </p:txEl>
                                          </p:spTgt>
                                        </p:tgtEl>
                                        <p:attrNameLst>
                                          <p:attrName>style.visibility</p:attrName>
                                        </p:attrNameLst>
                                      </p:cBhvr>
                                      <p:to>
                                        <p:strVal val="visible"/>
                                      </p:to>
                                    </p:set>
                                    <p:anim calcmode="lin" valueType="num">
                                      <p:cBhvr additive="base">
                                        <p:cTn id="23" dur="500" fill="hold"/>
                                        <p:tgtEl>
                                          <p:spTgt spid="14338">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433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nodeType="clickEffect">
                                  <p:stCondLst>
                                    <p:cond delay="0"/>
                                  </p:stCondLst>
                                  <p:childTnLst>
                                    <p:set>
                                      <p:cBhvr>
                                        <p:cTn id="28" dur="1" fill="hold">
                                          <p:stCondLst>
                                            <p:cond delay="0"/>
                                          </p:stCondLst>
                                        </p:cTn>
                                        <p:tgtEl>
                                          <p:spTgt spid="14338">
                                            <p:txEl>
                                              <p:pRg st="6" end="6"/>
                                            </p:txEl>
                                          </p:spTgt>
                                        </p:tgtEl>
                                        <p:attrNameLst>
                                          <p:attrName>style.visibility</p:attrName>
                                        </p:attrNameLst>
                                      </p:cBhvr>
                                      <p:to>
                                        <p:strVal val="visible"/>
                                      </p:to>
                                    </p:set>
                                    <p:animEffect transition="in" filter="fade">
                                      <p:cBhvr>
                                        <p:cTn id="29" dur="500"/>
                                        <p:tgtEl>
                                          <p:spTgt spid="14338">
                                            <p:txEl>
                                              <p:pRg st="6" end="6"/>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 calcmode="lin" valueType="num">
                                      <p:cBhvr additive="base">
                                        <p:cTn id="34" dur="500" fill="hold"/>
                                        <p:tgtEl>
                                          <p:spTgt spid="2"/>
                                        </p:tgtEl>
                                        <p:attrNameLst>
                                          <p:attrName>ppt_x</p:attrName>
                                        </p:attrNameLst>
                                      </p:cBhvr>
                                      <p:tavLst>
                                        <p:tav tm="0">
                                          <p:val>
                                            <p:strVal val="#ppt_x"/>
                                          </p:val>
                                        </p:tav>
                                        <p:tav tm="100000">
                                          <p:val>
                                            <p:strVal val="#ppt_x"/>
                                          </p:val>
                                        </p:tav>
                                      </p:tavLst>
                                    </p:anim>
                                    <p:anim calcmode="lin" valueType="num">
                                      <p:cBhvr additive="base">
                                        <p:cTn id="3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nodeType="clickEffect">
                                  <p:stCondLst>
                                    <p:cond delay="0"/>
                                  </p:stCondLst>
                                  <p:childTnLst>
                                    <p:set>
                                      <p:cBhvr>
                                        <p:cTn id="39" dur="1" fill="hold">
                                          <p:stCondLst>
                                            <p:cond delay="0"/>
                                          </p:stCondLst>
                                        </p:cTn>
                                        <p:tgtEl>
                                          <p:spTgt spid="7171"/>
                                        </p:tgtEl>
                                        <p:attrNameLst>
                                          <p:attrName>style.visibility</p:attrName>
                                        </p:attrNameLst>
                                      </p:cBhvr>
                                      <p:to>
                                        <p:strVal val="visible"/>
                                      </p:to>
                                    </p:set>
                                    <p:anim calcmode="lin" valueType="num">
                                      <p:cBhvr additive="base">
                                        <p:cTn id="40" dur="500" fill="hold"/>
                                        <p:tgtEl>
                                          <p:spTgt spid="7171"/>
                                        </p:tgtEl>
                                        <p:attrNameLst>
                                          <p:attrName>ppt_x</p:attrName>
                                        </p:attrNameLst>
                                      </p:cBhvr>
                                      <p:tavLst>
                                        <p:tav tm="0">
                                          <p:val>
                                            <p:strVal val="#ppt_x"/>
                                          </p:val>
                                        </p:tav>
                                        <p:tav tm="100000">
                                          <p:val>
                                            <p:strVal val="#ppt_x"/>
                                          </p:val>
                                        </p:tav>
                                      </p:tavLst>
                                    </p:anim>
                                    <p:anim calcmode="lin" valueType="num">
                                      <p:cBhvr additive="base">
                                        <p:cTn id="41" dur="500" fill="hold"/>
                                        <p:tgtEl>
                                          <p:spTgt spid="7171"/>
                                        </p:tgtEl>
                                        <p:attrNameLst>
                                          <p:attrName>ppt_y</p:attrName>
                                        </p:attrNameLst>
                                      </p:cBhvr>
                                      <p:tavLst>
                                        <p:tav tm="0">
                                          <p:val>
                                            <p:strVal val="1+#ppt_h/2"/>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nodeType="clickEffect">
                                  <p:stCondLst>
                                    <p:cond delay="0"/>
                                  </p:stCondLst>
                                  <p:childTnLst>
                                    <p:set>
                                      <p:cBhvr>
                                        <p:cTn id="45" dur="1" fill="hold">
                                          <p:stCondLst>
                                            <p:cond delay="0"/>
                                          </p:stCondLst>
                                        </p:cTn>
                                        <p:tgtEl>
                                          <p:spTgt spid="14338">
                                            <p:txEl>
                                              <p:pRg st="8" end="8"/>
                                            </p:txEl>
                                          </p:spTgt>
                                        </p:tgtEl>
                                        <p:attrNameLst>
                                          <p:attrName>style.visibility</p:attrName>
                                        </p:attrNameLst>
                                      </p:cBhvr>
                                      <p:to>
                                        <p:strVal val="visible"/>
                                      </p:to>
                                    </p:set>
                                    <p:animEffect transition="in" filter="fade">
                                      <p:cBhvr>
                                        <p:cTn id="46" dur="500"/>
                                        <p:tgtEl>
                                          <p:spTgt spid="14338">
                                            <p:txEl>
                                              <p:pRg st="8" end="8"/>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additive="base">
                                        <p:cTn id="51" dur="500" fill="hold"/>
                                        <p:tgtEl>
                                          <p:spTgt spid="8"/>
                                        </p:tgtEl>
                                        <p:attrNameLst>
                                          <p:attrName>ppt_x</p:attrName>
                                        </p:attrNameLst>
                                      </p:cBhvr>
                                      <p:tavLst>
                                        <p:tav tm="0">
                                          <p:val>
                                            <p:strVal val="#ppt_x"/>
                                          </p:val>
                                        </p:tav>
                                        <p:tav tm="100000">
                                          <p:val>
                                            <p:strVal val="#ppt_x"/>
                                          </p:val>
                                        </p:tav>
                                      </p:tavLst>
                                    </p:anim>
                                    <p:anim calcmode="lin" valueType="num">
                                      <p:cBhvr additive="base">
                                        <p:cTn id="5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nodeType="clickEffect">
                                  <p:stCondLst>
                                    <p:cond delay="0"/>
                                  </p:stCondLst>
                                  <p:childTnLst>
                                    <p:set>
                                      <p:cBhvr>
                                        <p:cTn id="56" dur="1" fill="hold">
                                          <p:stCondLst>
                                            <p:cond delay="0"/>
                                          </p:stCondLst>
                                        </p:cTn>
                                        <p:tgtEl>
                                          <p:spTgt spid="7172"/>
                                        </p:tgtEl>
                                        <p:attrNameLst>
                                          <p:attrName>style.visibility</p:attrName>
                                        </p:attrNameLst>
                                      </p:cBhvr>
                                      <p:to>
                                        <p:strVal val="visible"/>
                                      </p:to>
                                    </p:set>
                                    <p:anim calcmode="lin" valueType="num">
                                      <p:cBhvr additive="base">
                                        <p:cTn id="57" dur="500" fill="hold"/>
                                        <p:tgtEl>
                                          <p:spTgt spid="7172"/>
                                        </p:tgtEl>
                                        <p:attrNameLst>
                                          <p:attrName>ppt_x</p:attrName>
                                        </p:attrNameLst>
                                      </p:cBhvr>
                                      <p:tavLst>
                                        <p:tav tm="0">
                                          <p:val>
                                            <p:strVal val="#ppt_x"/>
                                          </p:val>
                                        </p:tav>
                                        <p:tav tm="100000">
                                          <p:val>
                                            <p:strVal val="#ppt_x"/>
                                          </p:val>
                                        </p:tav>
                                      </p:tavLst>
                                    </p:anim>
                                    <p:anim calcmode="lin" valueType="num">
                                      <p:cBhvr additive="base">
                                        <p:cTn id="58" dur="500" fill="hold"/>
                                        <p:tgtEl>
                                          <p:spTgt spid="71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P spid="2"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762000" y="685800"/>
            <a:ext cx="7696200" cy="609600"/>
          </a:xfrm>
        </p:spPr>
        <p:txBody>
          <a:bodyPr/>
          <a:lstStyle/>
          <a:p>
            <a:r>
              <a:rPr lang="en-US" altLang="en-US" b="1" smtClean="0">
                <a:solidFill>
                  <a:srgbClr val="001236"/>
                </a:solidFill>
                <a:latin typeface="appleberry" pitchFamily="2" charset="0"/>
              </a:rPr>
              <a:t>Unit Rates</a:t>
            </a:r>
          </a:p>
        </p:txBody>
      </p:sp>
      <p:sp>
        <p:nvSpPr>
          <p:cNvPr id="14338" name="Content Placeholder 2"/>
          <p:cNvSpPr>
            <a:spLocks noGrp="1"/>
          </p:cNvSpPr>
          <p:nvPr>
            <p:ph idx="1"/>
          </p:nvPr>
        </p:nvSpPr>
        <p:spPr>
          <a:xfrm>
            <a:off x="609600" y="1295400"/>
            <a:ext cx="7924800" cy="2362200"/>
          </a:xfrm>
        </p:spPr>
        <p:txBody>
          <a:bodyPr/>
          <a:lstStyle/>
          <a:p>
            <a:pPr>
              <a:buFont typeface="Arial" charset="0"/>
              <a:buChar char="•"/>
              <a:defRPr/>
            </a:pPr>
            <a:r>
              <a:rPr lang="en-US" sz="3300" dirty="0" smtClean="0">
                <a:solidFill>
                  <a:srgbClr val="001236"/>
                </a:solidFill>
                <a:latin typeface="Andy"/>
              </a:rPr>
              <a:t>A </a:t>
            </a:r>
            <a:r>
              <a:rPr lang="en-US" sz="3300" dirty="0" smtClean="0">
                <a:solidFill>
                  <a:srgbClr val="FF0000"/>
                </a:solidFill>
                <a:latin typeface="Andy"/>
              </a:rPr>
              <a:t>unit rate</a:t>
            </a:r>
            <a:r>
              <a:rPr lang="en-US" sz="3300" dirty="0" smtClean="0">
                <a:solidFill>
                  <a:srgbClr val="001236"/>
                </a:solidFill>
                <a:latin typeface="Andy"/>
              </a:rPr>
              <a:t> is a rate per one unit.  In unit rate the denominator is </a:t>
            </a:r>
            <a:r>
              <a:rPr lang="en-US" sz="3300" dirty="0" smtClean="0">
                <a:solidFill>
                  <a:srgbClr val="FF0000"/>
                </a:solidFill>
                <a:latin typeface="Andy"/>
              </a:rPr>
              <a:t>always </a:t>
            </a:r>
            <a:r>
              <a:rPr lang="en-US" sz="3300" dirty="0" smtClean="0">
                <a:solidFill>
                  <a:srgbClr val="001236"/>
                </a:solidFill>
                <a:latin typeface="Andy"/>
              </a:rPr>
              <a:t>one.</a:t>
            </a:r>
          </a:p>
          <a:p>
            <a:pPr marL="0" indent="0">
              <a:buFont typeface="Arial" charset="0"/>
              <a:buNone/>
              <a:defRPr/>
            </a:pPr>
            <a:endParaRPr lang="en-US" sz="600" dirty="0" smtClean="0">
              <a:solidFill>
                <a:srgbClr val="001236"/>
              </a:solidFill>
              <a:latin typeface="Andy"/>
            </a:endParaRPr>
          </a:p>
          <a:p>
            <a:pPr lvl="1">
              <a:buFont typeface="Courier New" pitchFamily="49" charset="0"/>
              <a:buChar char="o"/>
              <a:defRPr/>
            </a:pPr>
            <a:r>
              <a:rPr lang="en-US" dirty="0" smtClean="0">
                <a:solidFill>
                  <a:srgbClr val="001236"/>
                </a:solidFill>
                <a:latin typeface="Andy"/>
              </a:rPr>
              <a:t>Example: Miguel types 180 words in 4 min.  How many words can he type per minute?</a:t>
            </a:r>
          </a:p>
          <a:p>
            <a:pPr marL="457200" lvl="1" indent="0">
              <a:buFont typeface="Arial" charset="0"/>
              <a:buNone/>
              <a:defRPr/>
            </a:pPr>
            <a:endParaRPr lang="en-US" dirty="0" smtClean="0">
              <a:solidFill>
                <a:srgbClr val="001236"/>
              </a:solidFill>
              <a:latin typeface="Andy"/>
            </a:endParaRPr>
          </a:p>
          <a:p>
            <a:pPr marL="457200" lvl="1" indent="0">
              <a:buFont typeface="Arial" charset="0"/>
              <a:buNone/>
              <a:defRPr/>
            </a:pPr>
            <a:endParaRPr lang="en-US" dirty="0">
              <a:solidFill>
                <a:srgbClr val="001236"/>
              </a:solidFill>
              <a:latin typeface="Andy"/>
            </a:endParaRPr>
          </a:p>
        </p:txBody>
      </p:sp>
      <p:pic>
        <p:nvPicPr>
          <p:cNvPr id="8198" name="Picture 6"/>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01713" y="3517900"/>
            <a:ext cx="1363662"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AutoShape 4"/>
          <p:cNvCxnSpPr>
            <a:cxnSpLocks noChangeShapeType="1"/>
          </p:cNvCxnSpPr>
          <p:nvPr/>
        </p:nvCxnSpPr>
        <p:spPr bwMode="auto">
          <a:xfrm flipV="1">
            <a:off x="1600200" y="4419600"/>
            <a:ext cx="0" cy="311150"/>
          </a:xfrm>
          <a:prstGeom prst="straightConnector1">
            <a:avLst/>
          </a:prstGeom>
          <a:noFill/>
          <a:ln w="349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 name="AutoShape 3"/>
          <p:cNvCxnSpPr>
            <a:cxnSpLocks noChangeShapeType="1"/>
          </p:cNvCxnSpPr>
          <p:nvPr/>
        </p:nvCxnSpPr>
        <p:spPr bwMode="auto">
          <a:xfrm flipV="1">
            <a:off x="3429000" y="4383088"/>
            <a:ext cx="0" cy="311150"/>
          </a:xfrm>
          <a:prstGeom prst="straightConnector1">
            <a:avLst/>
          </a:prstGeom>
          <a:noFill/>
          <a:ln w="349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 name="AutoShape 7"/>
          <p:cNvCxnSpPr>
            <a:cxnSpLocks noChangeShapeType="1"/>
          </p:cNvCxnSpPr>
          <p:nvPr/>
        </p:nvCxnSpPr>
        <p:spPr bwMode="auto">
          <a:xfrm flipV="1">
            <a:off x="5257800" y="4251325"/>
            <a:ext cx="0" cy="311150"/>
          </a:xfrm>
          <a:prstGeom prst="straightConnector1">
            <a:avLst/>
          </a:prstGeom>
          <a:noFill/>
          <a:ln w="349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7111" name="Rectangle 8"/>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indent="4572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47112" name="Rectangle 9"/>
          <p:cNvSpPr>
            <a:spLocks noChangeArrowheads="1"/>
          </p:cNvSpPr>
          <p:nvPr/>
        </p:nvSpPr>
        <p:spPr bwMode="auto">
          <a:xfrm>
            <a:off x="22860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9" name="Rectangle 10"/>
          <p:cNvSpPr>
            <a:spLocks noChangeArrowheads="1"/>
          </p:cNvSpPr>
          <p:nvPr/>
        </p:nvSpPr>
        <p:spPr bwMode="auto">
          <a:xfrm>
            <a:off x="1981200" y="3567113"/>
            <a:ext cx="10668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572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3000">
                <a:latin typeface="Arial Narrow" panose="020B0606020202030204" pitchFamily="34" charset="0"/>
                <a:cs typeface="Calibri" panose="020F0502020204030204" pitchFamily="34" charset="0"/>
              </a:rPr>
              <a:t> =</a:t>
            </a:r>
            <a:endParaRPr lang="en-US" altLang="en-US" sz="3000"/>
          </a:p>
        </p:txBody>
      </p:sp>
      <p:sp>
        <p:nvSpPr>
          <p:cNvPr id="10" name="Rectangle 11"/>
          <p:cNvSpPr>
            <a:spLocks noChangeArrowheads="1"/>
          </p:cNvSpPr>
          <p:nvPr/>
        </p:nvSpPr>
        <p:spPr bwMode="auto">
          <a:xfrm>
            <a:off x="3962400" y="3495675"/>
            <a:ext cx="40671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indent="4572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400">
                <a:latin typeface="Arial Narrow" panose="020B0606020202030204" pitchFamily="34" charset="0"/>
                <a:cs typeface="Calibri" panose="020F0502020204030204" pitchFamily="34" charset="0"/>
              </a:rPr>
              <a:t>  or  </a:t>
            </a:r>
            <a:r>
              <a:rPr lang="en-US" altLang="en-US" sz="3000">
                <a:latin typeface="Arial Narrow" panose="020B0606020202030204" pitchFamily="34" charset="0"/>
                <a:cs typeface="Calibri" panose="020F0502020204030204" pitchFamily="34" charset="0"/>
              </a:rPr>
              <a:t>        words per minute</a:t>
            </a:r>
            <a:endParaRPr lang="en-US" altLang="en-US" sz="3000"/>
          </a:p>
          <a:p>
            <a:pPr eaLnBrk="0" hangingPunct="0"/>
            <a:endParaRPr lang="en-US" altLang="en-US"/>
          </a:p>
        </p:txBody>
      </p:sp>
      <p:sp>
        <p:nvSpPr>
          <p:cNvPr id="11" name="Rectangle 12"/>
          <p:cNvSpPr>
            <a:spLocks noChangeArrowheads="1"/>
          </p:cNvSpPr>
          <p:nvPr/>
        </p:nvSpPr>
        <p:spPr bwMode="auto">
          <a:xfrm>
            <a:off x="587375" y="4251325"/>
            <a:ext cx="57531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400">
                <a:latin typeface="Arial Narrow" panose="020B0606020202030204" pitchFamily="34" charset="0"/>
                <a:cs typeface="Calibri" panose="020F0502020204030204" pitchFamily="34" charset="0"/>
              </a:rPr>
              <a:t>	</a:t>
            </a:r>
            <a:r>
              <a:rPr lang="en-US" altLang="en-US" sz="3000">
                <a:latin typeface="Arial Narrow" panose="020B0606020202030204" pitchFamily="34" charset="0"/>
                <a:cs typeface="Calibri" panose="020F0502020204030204" pitchFamily="34" charset="0"/>
              </a:rPr>
              <a:t>	  </a:t>
            </a:r>
            <a:endParaRPr lang="en-US" altLang="en-US" sz="3000"/>
          </a:p>
          <a:p>
            <a:pPr eaLnBrk="0" hangingPunct="0"/>
            <a:r>
              <a:rPr lang="en-US" altLang="en-US" sz="1400">
                <a:latin typeface="Arial Narrow" panose="020B0606020202030204" pitchFamily="34" charset="0"/>
                <a:cs typeface="Calibri" panose="020F0502020204030204" pitchFamily="34" charset="0"/>
              </a:rPr>
              <a:t>             </a:t>
            </a:r>
            <a:r>
              <a:rPr lang="en-US" altLang="en-US" sz="3000">
                <a:latin typeface="Arial Narrow" panose="020B0606020202030204" pitchFamily="34" charset="0"/>
                <a:cs typeface="Calibri" panose="020F0502020204030204" pitchFamily="34" charset="0"/>
              </a:rPr>
              <a:t>rate              unit rate        word form</a:t>
            </a:r>
            <a:endParaRPr lang="en-US" altLang="en-US" sz="3000"/>
          </a:p>
          <a:p>
            <a:pPr eaLnBrk="0" hangingPunct="0"/>
            <a:endParaRPr lang="en-US" altLang="en-US"/>
          </a:p>
        </p:txBody>
      </p:sp>
      <p:sp>
        <p:nvSpPr>
          <p:cNvPr id="19" name="Rectangle 10"/>
          <p:cNvSpPr>
            <a:spLocks noChangeArrowheads="1"/>
          </p:cNvSpPr>
          <p:nvPr/>
        </p:nvSpPr>
        <p:spPr bwMode="auto">
          <a:xfrm>
            <a:off x="4402138" y="3490913"/>
            <a:ext cx="1336675"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572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3000">
                <a:latin typeface="Arial Narrow" panose="020B0606020202030204" pitchFamily="34" charset="0"/>
                <a:cs typeface="Calibri" panose="020F0502020204030204" pitchFamily="34" charset="0"/>
              </a:rPr>
              <a:t> </a:t>
            </a:r>
            <a:r>
              <a:rPr lang="en-US" altLang="en-US" sz="3000" b="1">
                <a:solidFill>
                  <a:srgbClr val="FF0000"/>
                </a:solidFill>
                <a:latin typeface="Arial Narrow" panose="020B0606020202030204" pitchFamily="34" charset="0"/>
                <a:cs typeface="Calibri" panose="020F0502020204030204" pitchFamily="34" charset="0"/>
              </a:rPr>
              <a:t>45</a:t>
            </a:r>
            <a:endParaRPr lang="en-US" altLang="en-US" sz="3000" b="1">
              <a:solidFill>
                <a:srgbClr val="FF0000"/>
              </a:solidFill>
            </a:endParaRPr>
          </a:p>
        </p:txBody>
      </p:sp>
      <p:sp>
        <p:nvSpPr>
          <p:cNvPr id="20" name="Rectangle 10"/>
          <p:cNvSpPr>
            <a:spLocks noChangeArrowheads="1"/>
          </p:cNvSpPr>
          <p:nvPr/>
        </p:nvSpPr>
        <p:spPr bwMode="auto">
          <a:xfrm>
            <a:off x="2795588" y="3367088"/>
            <a:ext cx="13366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572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3000">
                <a:latin typeface="Arial Narrow" panose="020B0606020202030204" pitchFamily="34" charset="0"/>
                <a:cs typeface="Calibri" panose="020F0502020204030204" pitchFamily="34" charset="0"/>
              </a:rPr>
              <a:t> </a:t>
            </a:r>
            <a:r>
              <a:rPr lang="en-US" altLang="en-US" sz="3000" b="1" u="sng">
                <a:solidFill>
                  <a:srgbClr val="FF0000"/>
                </a:solidFill>
                <a:latin typeface="Arial Narrow" panose="020B0606020202030204" pitchFamily="34" charset="0"/>
                <a:cs typeface="Calibri" panose="020F0502020204030204" pitchFamily="34" charset="0"/>
              </a:rPr>
              <a:t>45     </a:t>
            </a:r>
            <a:r>
              <a:rPr lang="en-US" altLang="en-US" sz="3000" b="1">
                <a:solidFill>
                  <a:srgbClr val="FF0000"/>
                </a:solidFill>
                <a:latin typeface="Arial Narrow" panose="020B0606020202030204" pitchFamily="34" charset="0"/>
                <a:cs typeface="Calibri" panose="020F0502020204030204" pitchFamily="34" charset="0"/>
              </a:rPr>
              <a:t>    </a:t>
            </a:r>
            <a:r>
              <a:rPr lang="en-US" altLang="en-US" sz="3000" b="1" u="sng">
                <a:solidFill>
                  <a:srgbClr val="FF0000"/>
                </a:solidFill>
                <a:latin typeface="Arial Narrow" panose="020B0606020202030204" pitchFamily="34" charset="0"/>
                <a:cs typeface="Calibri" panose="020F0502020204030204" pitchFamily="34" charset="0"/>
              </a:rPr>
              <a:t> </a:t>
            </a:r>
            <a:r>
              <a:rPr lang="en-US" altLang="en-US" sz="1000" b="1">
                <a:solidFill>
                  <a:srgbClr val="FF0000"/>
                </a:solidFill>
                <a:latin typeface="Arial Narrow" panose="020B0606020202030204" pitchFamily="34" charset="0"/>
                <a:cs typeface="Calibri" panose="020F0502020204030204" pitchFamily="34" charset="0"/>
              </a:rPr>
              <a:t>.</a:t>
            </a:r>
            <a:r>
              <a:rPr lang="en-US" altLang="en-US" sz="3000" b="1">
                <a:solidFill>
                  <a:srgbClr val="FF0000"/>
                </a:solidFill>
                <a:latin typeface="Arial Narrow" panose="020B0606020202030204" pitchFamily="34" charset="0"/>
                <a:cs typeface="Calibri" panose="020F0502020204030204" pitchFamily="34" charset="0"/>
              </a:rPr>
              <a:t>       1</a:t>
            </a:r>
            <a:endParaRPr lang="en-US" altLang="en-US" sz="3000" b="1" u="sng">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14338">
                                            <p:txEl>
                                              <p:pRg st="0" end="0"/>
                                            </p:txEl>
                                          </p:spTgt>
                                        </p:tgtEl>
                                        <p:attrNameLst>
                                          <p:attrName>style.visibility</p:attrName>
                                        </p:attrNameLst>
                                      </p:cBhvr>
                                      <p:to>
                                        <p:strVal val="visible"/>
                                      </p:to>
                                    </p:set>
                                    <p:anim calcmode="lin" valueType="num">
                                      <p:cBhvr additive="base">
                                        <p:cTn id="11" dur="5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14338">
                                            <p:txEl>
                                              <p:pRg st="2" end="2"/>
                                            </p:txEl>
                                          </p:spTgt>
                                        </p:tgtEl>
                                        <p:attrNameLst>
                                          <p:attrName>style.visibility</p:attrName>
                                        </p:attrNameLst>
                                      </p:cBhvr>
                                      <p:to>
                                        <p:strVal val="visible"/>
                                      </p:to>
                                    </p:set>
                                    <p:anim calcmode="lin" valueType="num">
                                      <p:cBhvr additive="base">
                                        <p:cTn id="17" dur="5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433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8198"/>
                                        </p:tgtEl>
                                        <p:attrNameLst>
                                          <p:attrName>style.visibility</p:attrName>
                                        </p:attrNameLst>
                                      </p:cBhvr>
                                      <p:to>
                                        <p:strVal val="visible"/>
                                      </p:to>
                                    </p:set>
                                    <p:animEffect transition="in" filter="fade">
                                      <p:cBhvr>
                                        <p:cTn id="23" dur="500"/>
                                        <p:tgtEl>
                                          <p:spTgt spid="819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500"/>
                                        <p:tgtEl>
                                          <p:spTgt spid="2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500"/>
                                        <p:tgtEl>
                                          <p:spTgt spid="19"/>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500"/>
                                        <p:tgtEl>
                                          <p:spTgt spid="10"/>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fade">
                                      <p:cBhvr>
                                        <p:cTn id="48" dur="500"/>
                                        <p:tgtEl>
                                          <p:spTgt spid="3"/>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fade">
                                      <p:cBhvr>
                                        <p:cTn id="53" dur="500"/>
                                        <p:tgtEl>
                                          <p:spTgt spid="4"/>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5"/>
                                        </p:tgtEl>
                                        <p:attrNameLst>
                                          <p:attrName>style.visibility</p:attrName>
                                        </p:attrNameLst>
                                      </p:cBhvr>
                                      <p:to>
                                        <p:strVal val="visible"/>
                                      </p:to>
                                    </p:set>
                                    <p:animEffect transition="in" filter="fade">
                                      <p:cBhvr>
                                        <p:cTn id="58" dur="500"/>
                                        <p:tgtEl>
                                          <p:spTgt spid="5"/>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fade">
                                      <p:cBhvr>
                                        <p:cTn id="6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P spid="3" grpId="0" animBg="1"/>
      <p:bldP spid="4" grpId="0" animBg="1"/>
      <p:bldP spid="5" grpId="0" animBg="1"/>
      <p:bldP spid="9" grpId="0"/>
      <p:bldP spid="10" grpId="0"/>
      <p:bldP spid="11" grpId="0"/>
      <p:bldP spid="19" grpId="0"/>
      <p:bldP spid="20" grpId="0"/>
    </p:bldLst>
  </p:timing>
</p:sld>
</file>

<file path=ppt/theme/theme1.xml><?xml version="1.0" encoding="utf-8"?>
<a:theme xmlns:a="http://schemas.openxmlformats.org/drawingml/2006/main" name="Holiday snowflake bord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833</TotalTime>
  <Words>2077</Words>
  <Application>Microsoft Office PowerPoint</Application>
  <PresentationFormat>On-screen Show (4:3)</PresentationFormat>
  <Paragraphs>450</Paragraphs>
  <Slides>47</Slides>
  <Notes>47</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63" baseType="lpstr">
      <vt:lpstr>Arial</vt:lpstr>
      <vt:lpstr>Andy</vt:lpstr>
      <vt:lpstr>Calibri</vt:lpstr>
      <vt:lpstr>KG Be Still &amp; Know</vt:lpstr>
      <vt:lpstr>appleberry</vt:lpstr>
      <vt:lpstr>David</vt:lpstr>
      <vt:lpstr>Courier New</vt:lpstr>
      <vt:lpstr>Arial Narrow</vt:lpstr>
      <vt:lpstr>Wingdings</vt:lpstr>
      <vt:lpstr>Algerian</vt:lpstr>
      <vt:lpstr>Times New Roman</vt:lpstr>
      <vt:lpstr>Comic Sans MS</vt:lpstr>
      <vt:lpstr>Cambria</vt:lpstr>
      <vt:lpstr>Verdana</vt:lpstr>
      <vt:lpstr>Holiday snowflake border</vt:lpstr>
      <vt:lpstr>Equation</vt:lpstr>
      <vt:lpstr>Ratio, Rates, &amp; Proportions</vt:lpstr>
      <vt:lpstr>Ratios</vt:lpstr>
      <vt:lpstr>PowerPoint Presentation</vt:lpstr>
      <vt:lpstr>Try the following </vt:lpstr>
      <vt:lpstr>A large bouquet of flowers is made up of 18 roses, 16 daisies, and 24 irises. Write each ratio in all three forms in simplest form.  Identify which ratios are part-to-part and which ratios are part-to-whole.</vt:lpstr>
      <vt:lpstr>PowerPoint Presentation</vt:lpstr>
      <vt:lpstr>Comparing Ratios</vt:lpstr>
      <vt:lpstr>Rates</vt:lpstr>
      <vt:lpstr>Unit Rates</vt:lpstr>
      <vt:lpstr>PowerPoint Presentation</vt:lpstr>
      <vt:lpstr>Try the Following</vt:lpstr>
      <vt:lpstr>Complex Unit Rates </vt:lpstr>
      <vt:lpstr>PowerPoint Presentation</vt:lpstr>
      <vt:lpstr>PowerPoint Presentation</vt:lpstr>
      <vt:lpstr>TRY the FOLLOWING Write each rate.  Then determine the unit rate and write in both fraction and word form</vt:lpstr>
      <vt:lpstr>Comparing Unit Rates Dario has two options for buying boxes of pasta.  At CornerMarket he can buy seven boxes of pasta for $6.  At SuperFoodz he can buy six boxes of pasta for $5.</vt:lpstr>
      <vt:lpstr>Proportions</vt:lpstr>
      <vt:lpstr>PowerPoint Presentation</vt:lpstr>
      <vt:lpstr>PowerPoint Presentation</vt:lpstr>
      <vt:lpstr>PowerPoint Presentation</vt:lpstr>
      <vt:lpstr>Solving Proportions</vt:lpstr>
      <vt:lpstr>PowerPoint Presentation</vt:lpstr>
      <vt:lpstr>PowerPoint Presentation</vt:lpstr>
      <vt:lpstr>PowerPoint Presentation</vt:lpstr>
      <vt:lpstr>Coordinate Plane Review</vt:lpstr>
      <vt:lpstr>The Coordinate Plane</vt:lpstr>
      <vt:lpstr>PowerPoint Presentation</vt:lpstr>
      <vt:lpstr>Ordered Pairs</vt:lpstr>
      <vt:lpstr>PowerPoint Presentation</vt:lpstr>
      <vt:lpstr>Steps for Graphing</vt:lpstr>
      <vt:lpstr>PowerPoint Presentation</vt:lpstr>
      <vt:lpstr>PowerPoint Presentation</vt:lpstr>
      <vt:lpstr>PowerPoint Presentation</vt:lpstr>
      <vt:lpstr>Slope</vt:lpstr>
      <vt:lpstr>PowerPoint Presentation</vt:lpstr>
      <vt:lpstr>PowerPoint Presentation</vt:lpstr>
      <vt:lpstr>Tell whether the slope is positive or negative .  Then find the slope</vt:lpstr>
      <vt:lpstr>Use the given slope and point to graph each line</vt:lpstr>
      <vt:lpstr>Use the given slope and point to graph each line</vt:lpstr>
      <vt:lpstr>Use the given slope and point to graph each line</vt:lpstr>
      <vt:lpstr>Rate of Change  (Slope)</vt:lpstr>
      <vt:lpstr>PowerPoint Presentation</vt:lpstr>
      <vt:lpstr>Tell whether each graph shows a constant or variable rate of change</vt:lpstr>
      <vt:lpstr>Tell whether each graph shows a constant or variable rate of change</vt:lpstr>
      <vt:lpstr>Tell whether each graph shows a constant or variable rate of change</vt:lpstr>
      <vt:lpstr>Proportional Relationships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Ratio, Rates, &amp; Proportions</dc:title>
  <dc:creator>Roderick Langston</dc:creator>
  <cp:lastModifiedBy>Roderick Langston</cp:lastModifiedBy>
  <cp:revision>6</cp:revision>
  <dcterms:modified xsi:type="dcterms:W3CDTF">2017-09-05T12:32:21Z</dcterms:modified>
</cp:coreProperties>
</file>